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327" r:id="rId2"/>
    <p:sldId id="328" r:id="rId3"/>
    <p:sldId id="291" r:id="rId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4E7"/>
    <a:srgbClr val="FBC105"/>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édio 2 - Ênfas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édio 2 - Ênfas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Estilo Mé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7853C-536D-4A76-A0AE-DD22124D55A5}" styleName="Estilo com Tema 1 - Ênfas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D27102A9-8310-4765-A935-A1911B00CA55}" styleName="Estilo Claro 1 - Ênfas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E171933-4619-4E11-9A3F-F7608DF75F80}" styleName="Estilo Médio 1 - Ênfas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122" autoAdjust="0"/>
  </p:normalViewPr>
  <p:slideViewPr>
    <p:cSldViewPr snapToGrid="0">
      <p:cViewPr varScale="1">
        <p:scale>
          <a:sx n="80" d="100"/>
          <a:sy n="80" d="100"/>
        </p:scale>
        <p:origin x="782" y="6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ego Bandeira" userId="8fc12825-76e4-435b-817a-a6e6584ae65f" providerId="ADAL" clId="{B5673D7F-C999-4575-93DA-610EACFE8B0A}"/>
    <pc:docChg chg="undo custSel modSld">
      <pc:chgData name="Diego Bandeira" userId="8fc12825-76e4-435b-817a-a6e6584ae65f" providerId="ADAL" clId="{B5673D7F-C999-4575-93DA-610EACFE8B0A}" dt="2024-05-06T16:17:53.961" v="5"/>
      <pc:docMkLst>
        <pc:docMk/>
      </pc:docMkLst>
      <pc:sldChg chg="modSp mod">
        <pc:chgData name="Diego Bandeira" userId="8fc12825-76e4-435b-817a-a6e6584ae65f" providerId="ADAL" clId="{B5673D7F-C999-4575-93DA-610EACFE8B0A}" dt="2024-05-06T16:17:53.961" v="5"/>
        <pc:sldMkLst>
          <pc:docMk/>
          <pc:sldMk cId="3790802175" sldId="328"/>
        </pc:sldMkLst>
        <pc:spChg chg="mod">
          <ac:chgData name="Diego Bandeira" userId="8fc12825-76e4-435b-817a-a6e6584ae65f" providerId="ADAL" clId="{B5673D7F-C999-4575-93DA-610EACFE8B0A}" dt="2024-05-06T16:17:41.960" v="4"/>
          <ac:spMkLst>
            <pc:docMk/>
            <pc:sldMk cId="3790802175" sldId="328"/>
            <ac:spMk id="4" creationId="{8E028480-53C0-17D3-9CA6-999F46E5FD33}"/>
          </ac:spMkLst>
        </pc:spChg>
        <pc:spChg chg="mod">
          <ac:chgData name="Diego Bandeira" userId="8fc12825-76e4-435b-817a-a6e6584ae65f" providerId="ADAL" clId="{B5673D7F-C999-4575-93DA-610EACFE8B0A}" dt="2024-05-06T16:17:53.961" v="5"/>
          <ac:spMkLst>
            <pc:docMk/>
            <pc:sldMk cId="3790802175" sldId="328"/>
            <ac:spMk id="9" creationId="{E8021582-CA9E-4002-8C82-DA2D9623C65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0FE09D-84E5-4A85-B57B-55D691FF67B9}" type="datetimeFigureOut">
              <a:rPr lang="pt-BR" smtClean="0"/>
              <a:t>06/05/2024</a:t>
            </a:fld>
            <a:endParaRPr lang="pt-B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19C929-9E8C-44CB-B7DB-9F5129EFF102}" type="slidenum">
              <a:rPr lang="pt-BR" smtClean="0"/>
              <a:t>‹nº›</a:t>
            </a:fld>
            <a:endParaRPr lang="pt-BR"/>
          </a:p>
        </p:txBody>
      </p:sp>
    </p:spTree>
    <p:extLst>
      <p:ext uri="{BB962C8B-B14F-4D97-AF65-F5344CB8AC3E}">
        <p14:creationId xmlns:p14="http://schemas.microsoft.com/office/powerpoint/2010/main" val="1455027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5"/>
          </p:nvPr>
        </p:nvSpPr>
        <p:spPr/>
        <p:txBody>
          <a:bodyPr/>
          <a:lstStyle/>
          <a:p>
            <a:fld id="{E619C929-9E8C-44CB-B7DB-9F5129EFF102}" type="slidenum">
              <a:rPr lang="pt-BR" smtClean="0"/>
              <a:t>1</a:t>
            </a:fld>
            <a:endParaRPr lang="pt-BR"/>
          </a:p>
        </p:txBody>
      </p:sp>
    </p:spTree>
    <p:extLst>
      <p:ext uri="{BB962C8B-B14F-4D97-AF65-F5344CB8AC3E}">
        <p14:creationId xmlns:p14="http://schemas.microsoft.com/office/powerpoint/2010/main" val="4216859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5"/>
          </p:nvPr>
        </p:nvSpPr>
        <p:spPr/>
        <p:txBody>
          <a:bodyPr/>
          <a:lstStyle/>
          <a:p>
            <a:fld id="{E619C929-9E8C-44CB-B7DB-9F5129EFF102}" type="slidenum">
              <a:rPr lang="pt-BR" smtClean="0"/>
              <a:t>2</a:t>
            </a:fld>
            <a:endParaRPr lang="pt-BR"/>
          </a:p>
        </p:txBody>
      </p:sp>
    </p:spTree>
    <p:extLst>
      <p:ext uri="{BB962C8B-B14F-4D97-AF65-F5344CB8AC3E}">
        <p14:creationId xmlns:p14="http://schemas.microsoft.com/office/powerpoint/2010/main" val="3585989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993852-91C1-48B6-9AE1-E63E3FAF032B}"/>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C49934E-D477-49DD-9C33-3A499091E0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3CF389BF-D47D-42E4-AEAF-B870AA9A5CE6}"/>
              </a:ext>
            </a:extLst>
          </p:cNvPr>
          <p:cNvSpPr>
            <a:spLocks noGrp="1"/>
          </p:cNvSpPr>
          <p:nvPr>
            <p:ph type="dt" sz="half" idx="10"/>
          </p:nvPr>
        </p:nvSpPr>
        <p:spPr/>
        <p:txBody>
          <a:bodyPr/>
          <a:lstStyle/>
          <a:p>
            <a:fld id="{D40A33D6-E15A-406C-8B75-FD17CC48DF4C}" type="datetimeFigureOut">
              <a:rPr lang="pt-BR" smtClean="0"/>
              <a:t>06/05/2024</a:t>
            </a:fld>
            <a:endParaRPr lang="pt-BR"/>
          </a:p>
        </p:txBody>
      </p:sp>
      <p:sp>
        <p:nvSpPr>
          <p:cNvPr id="5" name="Espaço Reservado para Rodapé 4">
            <a:extLst>
              <a:ext uri="{FF2B5EF4-FFF2-40B4-BE49-F238E27FC236}">
                <a16:creationId xmlns:a16="http://schemas.microsoft.com/office/drawing/2014/main" id="{B5F47597-480F-4A4D-A3E8-6847FA18373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071CCC5-F9B5-4A59-9D5B-5E84A7D94A4B}"/>
              </a:ext>
            </a:extLst>
          </p:cNvPr>
          <p:cNvSpPr>
            <a:spLocks noGrp="1"/>
          </p:cNvSpPr>
          <p:nvPr>
            <p:ph type="sldNum" sz="quarter" idx="12"/>
          </p:nvPr>
        </p:nvSpPr>
        <p:spPr/>
        <p:txBody>
          <a:bodyPr/>
          <a:lstStyle/>
          <a:p>
            <a:fld id="{E71D330B-DC8A-476A-9B6C-367C5F47314E}" type="slidenum">
              <a:rPr lang="pt-BR" smtClean="0"/>
              <a:t>‹nº›</a:t>
            </a:fld>
            <a:endParaRPr lang="pt-BR"/>
          </a:p>
        </p:txBody>
      </p:sp>
    </p:spTree>
    <p:extLst>
      <p:ext uri="{BB962C8B-B14F-4D97-AF65-F5344CB8AC3E}">
        <p14:creationId xmlns:p14="http://schemas.microsoft.com/office/powerpoint/2010/main" val="2269158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6D0C34-DFCF-4E26-AFF9-67762423A95F}"/>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3050C1F5-BBEC-42AA-A277-86D81CD96D0A}"/>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D2A6E6A-D980-4EBB-A9B8-0ABA3B5C418D}"/>
              </a:ext>
            </a:extLst>
          </p:cNvPr>
          <p:cNvSpPr>
            <a:spLocks noGrp="1"/>
          </p:cNvSpPr>
          <p:nvPr>
            <p:ph type="dt" sz="half" idx="10"/>
          </p:nvPr>
        </p:nvSpPr>
        <p:spPr/>
        <p:txBody>
          <a:bodyPr/>
          <a:lstStyle/>
          <a:p>
            <a:fld id="{D40A33D6-E15A-406C-8B75-FD17CC48DF4C}" type="datetimeFigureOut">
              <a:rPr lang="pt-BR" smtClean="0"/>
              <a:t>06/05/2024</a:t>
            </a:fld>
            <a:endParaRPr lang="pt-BR"/>
          </a:p>
        </p:txBody>
      </p:sp>
      <p:sp>
        <p:nvSpPr>
          <p:cNvPr id="5" name="Espaço Reservado para Rodapé 4">
            <a:extLst>
              <a:ext uri="{FF2B5EF4-FFF2-40B4-BE49-F238E27FC236}">
                <a16:creationId xmlns:a16="http://schemas.microsoft.com/office/drawing/2014/main" id="{67617A02-B218-4312-A41A-4E26D0DAA21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A40503D8-CDE3-47BF-9604-CF548FBEDBE4}"/>
              </a:ext>
            </a:extLst>
          </p:cNvPr>
          <p:cNvSpPr>
            <a:spLocks noGrp="1"/>
          </p:cNvSpPr>
          <p:nvPr>
            <p:ph type="sldNum" sz="quarter" idx="12"/>
          </p:nvPr>
        </p:nvSpPr>
        <p:spPr/>
        <p:txBody>
          <a:bodyPr/>
          <a:lstStyle/>
          <a:p>
            <a:fld id="{E71D330B-DC8A-476A-9B6C-367C5F47314E}" type="slidenum">
              <a:rPr lang="pt-BR" smtClean="0"/>
              <a:t>‹nº›</a:t>
            </a:fld>
            <a:endParaRPr lang="pt-BR"/>
          </a:p>
        </p:txBody>
      </p:sp>
    </p:spTree>
    <p:extLst>
      <p:ext uri="{BB962C8B-B14F-4D97-AF65-F5344CB8AC3E}">
        <p14:creationId xmlns:p14="http://schemas.microsoft.com/office/powerpoint/2010/main" val="3598110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430874B-6F5B-4348-9DCF-87507206CE69}"/>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B1CD6320-A322-4583-AB02-B7D0184D8589}"/>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9BBBAEE-3684-4F8F-ABEC-D8BBEDC9FEC2}"/>
              </a:ext>
            </a:extLst>
          </p:cNvPr>
          <p:cNvSpPr>
            <a:spLocks noGrp="1"/>
          </p:cNvSpPr>
          <p:nvPr>
            <p:ph type="dt" sz="half" idx="10"/>
          </p:nvPr>
        </p:nvSpPr>
        <p:spPr/>
        <p:txBody>
          <a:bodyPr/>
          <a:lstStyle/>
          <a:p>
            <a:fld id="{D40A33D6-E15A-406C-8B75-FD17CC48DF4C}" type="datetimeFigureOut">
              <a:rPr lang="pt-BR" smtClean="0"/>
              <a:t>06/05/2024</a:t>
            </a:fld>
            <a:endParaRPr lang="pt-BR"/>
          </a:p>
        </p:txBody>
      </p:sp>
      <p:sp>
        <p:nvSpPr>
          <p:cNvPr id="5" name="Espaço Reservado para Rodapé 4">
            <a:extLst>
              <a:ext uri="{FF2B5EF4-FFF2-40B4-BE49-F238E27FC236}">
                <a16:creationId xmlns:a16="http://schemas.microsoft.com/office/drawing/2014/main" id="{C69875FC-70AC-4F0C-9A92-1D3F0247C88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8B7F3F7-7E83-40BC-95E0-7F73D095D360}"/>
              </a:ext>
            </a:extLst>
          </p:cNvPr>
          <p:cNvSpPr>
            <a:spLocks noGrp="1"/>
          </p:cNvSpPr>
          <p:nvPr>
            <p:ph type="sldNum" sz="quarter" idx="12"/>
          </p:nvPr>
        </p:nvSpPr>
        <p:spPr/>
        <p:txBody>
          <a:bodyPr/>
          <a:lstStyle/>
          <a:p>
            <a:fld id="{E71D330B-DC8A-476A-9B6C-367C5F47314E}" type="slidenum">
              <a:rPr lang="pt-BR" smtClean="0"/>
              <a:t>‹nº›</a:t>
            </a:fld>
            <a:endParaRPr lang="pt-BR"/>
          </a:p>
        </p:txBody>
      </p:sp>
    </p:spTree>
    <p:extLst>
      <p:ext uri="{BB962C8B-B14F-4D97-AF65-F5344CB8AC3E}">
        <p14:creationId xmlns:p14="http://schemas.microsoft.com/office/powerpoint/2010/main" val="700629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ítulo e Conteúdo">
    <p:bg>
      <p:bgPr>
        <a:solidFill>
          <a:srgbClr val="222628"/>
        </a:solidFill>
        <a:effectLst/>
      </p:bgPr>
    </p:bg>
    <p:spTree>
      <p:nvGrpSpPr>
        <p:cNvPr id="1" name=""/>
        <p:cNvGrpSpPr/>
        <p:nvPr/>
      </p:nvGrpSpPr>
      <p:grpSpPr>
        <a:xfrm>
          <a:off x="0" y="0"/>
          <a:ext cx="0" cy="0"/>
          <a:chOff x="0" y="0"/>
          <a:chExt cx="0" cy="0"/>
        </a:xfrm>
      </p:grpSpPr>
      <p:pic>
        <p:nvPicPr>
          <p:cNvPr id="3" name="Gráfico 2">
            <a:extLst>
              <a:ext uri="{FF2B5EF4-FFF2-40B4-BE49-F238E27FC236}">
                <a16:creationId xmlns:a16="http://schemas.microsoft.com/office/drawing/2014/main" id="{9B412FAD-C764-A991-D5C6-2D11F1A9C6A8}"/>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0608469" y="404813"/>
            <a:ext cx="1175544" cy="411441"/>
          </a:xfrm>
          <a:prstGeom prst="rect">
            <a:avLst/>
          </a:prstGeom>
        </p:spPr>
      </p:pic>
    </p:spTree>
    <p:extLst>
      <p:ext uri="{BB962C8B-B14F-4D97-AF65-F5344CB8AC3E}">
        <p14:creationId xmlns:p14="http://schemas.microsoft.com/office/powerpoint/2010/main" val="25165209"/>
      </p:ext>
    </p:extLst>
  </p:cSld>
  <p:clrMapOvr>
    <a:masterClrMapping/>
  </p:clrMapOvr>
  <p:extLst>
    <p:ext uri="{DCECCB84-F9BA-43D5-87BE-67443E8EF086}">
      <p15:sldGuideLst xmlns:p15="http://schemas.microsoft.com/office/powerpoint/2012/main">
        <p15:guide id="1" pos="7423">
          <p15:clr>
            <a:srgbClr val="FBAE40"/>
          </p15:clr>
        </p15:guide>
        <p15:guide id="2" pos="257">
          <p15:clr>
            <a:srgbClr val="FBAE40"/>
          </p15:clr>
        </p15:guide>
        <p15:guide id="3" orient="horz" pos="255">
          <p15:clr>
            <a:srgbClr val="FBAE40"/>
          </p15:clr>
        </p15:guide>
        <p15:guide id="4" orient="horz" pos="392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87A0F2-D2B4-4784-B16A-5C6DFB2DE806}"/>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C308285-7E58-4EB0-AC0D-6B083E888C75}"/>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FE0841B-C107-4499-8CCA-7A502A63C0E8}"/>
              </a:ext>
            </a:extLst>
          </p:cNvPr>
          <p:cNvSpPr>
            <a:spLocks noGrp="1"/>
          </p:cNvSpPr>
          <p:nvPr>
            <p:ph type="dt" sz="half" idx="10"/>
          </p:nvPr>
        </p:nvSpPr>
        <p:spPr/>
        <p:txBody>
          <a:bodyPr/>
          <a:lstStyle/>
          <a:p>
            <a:fld id="{D40A33D6-E15A-406C-8B75-FD17CC48DF4C}" type="datetimeFigureOut">
              <a:rPr lang="pt-BR" smtClean="0"/>
              <a:t>06/05/2024</a:t>
            </a:fld>
            <a:endParaRPr lang="pt-BR"/>
          </a:p>
        </p:txBody>
      </p:sp>
      <p:sp>
        <p:nvSpPr>
          <p:cNvPr id="5" name="Espaço Reservado para Rodapé 4">
            <a:extLst>
              <a:ext uri="{FF2B5EF4-FFF2-40B4-BE49-F238E27FC236}">
                <a16:creationId xmlns:a16="http://schemas.microsoft.com/office/drawing/2014/main" id="{EC5D5719-E742-4F01-97D7-6E0B0539C12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794FF96-CBAA-495E-B9A1-05FA738629CF}"/>
              </a:ext>
            </a:extLst>
          </p:cNvPr>
          <p:cNvSpPr>
            <a:spLocks noGrp="1"/>
          </p:cNvSpPr>
          <p:nvPr>
            <p:ph type="sldNum" sz="quarter" idx="12"/>
          </p:nvPr>
        </p:nvSpPr>
        <p:spPr/>
        <p:txBody>
          <a:bodyPr/>
          <a:lstStyle/>
          <a:p>
            <a:fld id="{E71D330B-DC8A-476A-9B6C-367C5F47314E}" type="slidenum">
              <a:rPr lang="pt-BR" smtClean="0"/>
              <a:t>‹nº›</a:t>
            </a:fld>
            <a:endParaRPr lang="pt-BR"/>
          </a:p>
        </p:txBody>
      </p:sp>
    </p:spTree>
    <p:extLst>
      <p:ext uri="{BB962C8B-B14F-4D97-AF65-F5344CB8AC3E}">
        <p14:creationId xmlns:p14="http://schemas.microsoft.com/office/powerpoint/2010/main" val="3686787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9C19BF-8C4D-454D-8932-89C285815777}"/>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89662890-EA0F-4E7F-9609-F2728983E4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73DB8C0-A774-481A-B9F7-E97DEBB31F99}"/>
              </a:ext>
            </a:extLst>
          </p:cNvPr>
          <p:cNvSpPr>
            <a:spLocks noGrp="1"/>
          </p:cNvSpPr>
          <p:nvPr>
            <p:ph type="dt" sz="half" idx="10"/>
          </p:nvPr>
        </p:nvSpPr>
        <p:spPr/>
        <p:txBody>
          <a:bodyPr/>
          <a:lstStyle/>
          <a:p>
            <a:fld id="{D40A33D6-E15A-406C-8B75-FD17CC48DF4C}" type="datetimeFigureOut">
              <a:rPr lang="pt-BR" smtClean="0"/>
              <a:t>06/05/2024</a:t>
            </a:fld>
            <a:endParaRPr lang="pt-BR"/>
          </a:p>
        </p:txBody>
      </p:sp>
      <p:sp>
        <p:nvSpPr>
          <p:cNvPr id="5" name="Espaço Reservado para Rodapé 4">
            <a:extLst>
              <a:ext uri="{FF2B5EF4-FFF2-40B4-BE49-F238E27FC236}">
                <a16:creationId xmlns:a16="http://schemas.microsoft.com/office/drawing/2014/main" id="{D888BB00-1056-4699-935A-60198CB4132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A4DA2F4-0745-436E-AD90-2C4F7E715B54}"/>
              </a:ext>
            </a:extLst>
          </p:cNvPr>
          <p:cNvSpPr>
            <a:spLocks noGrp="1"/>
          </p:cNvSpPr>
          <p:nvPr>
            <p:ph type="sldNum" sz="quarter" idx="12"/>
          </p:nvPr>
        </p:nvSpPr>
        <p:spPr/>
        <p:txBody>
          <a:bodyPr/>
          <a:lstStyle/>
          <a:p>
            <a:fld id="{E71D330B-DC8A-476A-9B6C-367C5F47314E}" type="slidenum">
              <a:rPr lang="pt-BR" smtClean="0"/>
              <a:t>‹nº›</a:t>
            </a:fld>
            <a:endParaRPr lang="pt-BR"/>
          </a:p>
        </p:txBody>
      </p:sp>
    </p:spTree>
    <p:extLst>
      <p:ext uri="{BB962C8B-B14F-4D97-AF65-F5344CB8AC3E}">
        <p14:creationId xmlns:p14="http://schemas.microsoft.com/office/powerpoint/2010/main" val="3192003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5E1AE4-AC44-410F-813A-D1E22C677C0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EEA916B-38E3-4086-9CD7-799EE1FC7F6C}"/>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C23C7736-6571-4780-AE6D-4E9781C0F37C}"/>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673AB60-0463-4F55-A463-A5A28CFA1C64}"/>
              </a:ext>
            </a:extLst>
          </p:cNvPr>
          <p:cNvSpPr>
            <a:spLocks noGrp="1"/>
          </p:cNvSpPr>
          <p:nvPr>
            <p:ph type="dt" sz="half" idx="10"/>
          </p:nvPr>
        </p:nvSpPr>
        <p:spPr/>
        <p:txBody>
          <a:bodyPr/>
          <a:lstStyle/>
          <a:p>
            <a:fld id="{D40A33D6-E15A-406C-8B75-FD17CC48DF4C}" type="datetimeFigureOut">
              <a:rPr lang="pt-BR" smtClean="0"/>
              <a:t>06/05/2024</a:t>
            </a:fld>
            <a:endParaRPr lang="pt-BR"/>
          </a:p>
        </p:txBody>
      </p:sp>
      <p:sp>
        <p:nvSpPr>
          <p:cNvPr id="6" name="Espaço Reservado para Rodapé 5">
            <a:extLst>
              <a:ext uri="{FF2B5EF4-FFF2-40B4-BE49-F238E27FC236}">
                <a16:creationId xmlns:a16="http://schemas.microsoft.com/office/drawing/2014/main" id="{36AC2CAB-D020-4F91-9F12-CD8DD24F362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F36FB2C6-F0B3-41AD-A9DA-5564E1CDA86A}"/>
              </a:ext>
            </a:extLst>
          </p:cNvPr>
          <p:cNvSpPr>
            <a:spLocks noGrp="1"/>
          </p:cNvSpPr>
          <p:nvPr>
            <p:ph type="sldNum" sz="quarter" idx="12"/>
          </p:nvPr>
        </p:nvSpPr>
        <p:spPr/>
        <p:txBody>
          <a:bodyPr/>
          <a:lstStyle/>
          <a:p>
            <a:fld id="{E71D330B-DC8A-476A-9B6C-367C5F47314E}" type="slidenum">
              <a:rPr lang="pt-BR" smtClean="0"/>
              <a:t>‹nº›</a:t>
            </a:fld>
            <a:endParaRPr lang="pt-BR"/>
          </a:p>
        </p:txBody>
      </p:sp>
    </p:spTree>
    <p:extLst>
      <p:ext uri="{BB962C8B-B14F-4D97-AF65-F5344CB8AC3E}">
        <p14:creationId xmlns:p14="http://schemas.microsoft.com/office/powerpoint/2010/main" val="2379745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7E7FD2-CF5D-4559-A620-4B958213F632}"/>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497E59FC-67EE-4DE0-965E-8D1CA07A8A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F185AE0B-6E88-4019-856D-63EBF0BC02B0}"/>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FC6317EF-FB83-4FB0-8244-C312CC8804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463529D6-1FCD-4E7B-9CC2-2B84F28AB5C0}"/>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28D36C69-6844-41F2-AABB-DD6FCA9ED8F0}"/>
              </a:ext>
            </a:extLst>
          </p:cNvPr>
          <p:cNvSpPr>
            <a:spLocks noGrp="1"/>
          </p:cNvSpPr>
          <p:nvPr>
            <p:ph type="dt" sz="half" idx="10"/>
          </p:nvPr>
        </p:nvSpPr>
        <p:spPr/>
        <p:txBody>
          <a:bodyPr/>
          <a:lstStyle/>
          <a:p>
            <a:fld id="{D40A33D6-E15A-406C-8B75-FD17CC48DF4C}" type="datetimeFigureOut">
              <a:rPr lang="pt-BR" smtClean="0"/>
              <a:t>06/05/2024</a:t>
            </a:fld>
            <a:endParaRPr lang="pt-BR"/>
          </a:p>
        </p:txBody>
      </p:sp>
      <p:sp>
        <p:nvSpPr>
          <p:cNvPr id="8" name="Espaço Reservado para Rodapé 7">
            <a:extLst>
              <a:ext uri="{FF2B5EF4-FFF2-40B4-BE49-F238E27FC236}">
                <a16:creationId xmlns:a16="http://schemas.microsoft.com/office/drawing/2014/main" id="{41774893-1031-4955-A532-CFAB83ED1C2B}"/>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FB3AAF4F-AC52-4ACE-9718-99D55E5AE53D}"/>
              </a:ext>
            </a:extLst>
          </p:cNvPr>
          <p:cNvSpPr>
            <a:spLocks noGrp="1"/>
          </p:cNvSpPr>
          <p:nvPr>
            <p:ph type="sldNum" sz="quarter" idx="12"/>
          </p:nvPr>
        </p:nvSpPr>
        <p:spPr/>
        <p:txBody>
          <a:bodyPr/>
          <a:lstStyle/>
          <a:p>
            <a:fld id="{E71D330B-DC8A-476A-9B6C-367C5F47314E}" type="slidenum">
              <a:rPr lang="pt-BR" smtClean="0"/>
              <a:t>‹nº›</a:t>
            </a:fld>
            <a:endParaRPr lang="pt-BR"/>
          </a:p>
        </p:txBody>
      </p:sp>
    </p:spTree>
    <p:extLst>
      <p:ext uri="{BB962C8B-B14F-4D97-AF65-F5344CB8AC3E}">
        <p14:creationId xmlns:p14="http://schemas.microsoft.com/office/powerpoint/2010/main" val="4118439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53369C-91A6-42CE-88EE-7CE055B0BCDA}"/>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46C506C-B57B-4024-8504-7D7C00080370}"/>
              </a:ext>
            </a:extLst>
          </p:cNvPr>
          <p:cNvSpPr>
            <a:spLocks noGrp="1"/>
          </p:cNvSpPr>
          <p:nvPr>
            <p:ph type="dt" sz="half" idx="10"/>
          </p:nvPr>
        </p:nvSpPr>
        <p:spPr/>
        <p:txBody>
          <a:bodyPr/>
          <a:lstStyle/>
          <a:p>
            <a:fld id="{D40A33D6-E15A-406C-8B75-FD17CC48DF4C}" type="datetimeFigureOut">
              <a:rPr lang="pt-BR" smtClean="0"/>
              <a:t>06/05/2024</a:t>
            </a:fld>
            <a:endParaRPr lang="pt-BR"/>
          </a:p>
        </p:txBody>
      </p:sp>
      <p:sp>
        <p:nvSpPr>
          <p:cNvPr id="4" name="Espaço Reservado para Rodapé 3">
            <a:extLst>
              <a:ext uri="{FF2B5EF4-FFF2-40B4-BE49-F238E27FC236}">
                <a16:creationId xmlns:a16="http://schemas.microsoft.com/office/drawing/2014/main" id="{3465D6C2-81FE-4678-ADF1-81BEF8DDEFA3}"/>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042FC7CD-4677-4563-8F77-29F0EFF68BDC}"/>
              </a:ext>
            </a:extLst>
          </p:cNvPr>
          <p:cNvSpPr>
            <a:spLocks noGrp="1"/>
          </p:cNvSpPr>
          <p:nvPr>
            <p:ph type="sldNum" sz="quarter" idx="12"/>
          </p:nvPr>
        </p:nvSpPr>
        <p:spPr/>
        <p:txBody>
          <a:bodyPr/>
          <a:lstStyle/>
          <a:p>
            <a:fld id="{E71D330B-DC8A-476A-9B6C-367C5F47314E}" type="slidenum">
              <a:rPr lang="pt-BR" smtClean="0"/>
              <a:t>‹nº›</a:t>
            </a:fld>
            <a:endParaRPr lang="pt-BR"/>
          </a:p>
        </p:txBody>
      </p:sp>
    </p:spTree>
    <p:extLst>
      <p:ext uri="{BB962C8B-B14F-4D97-AF65-F5344CB8AC3E}">
        <p14:creationId xmlns:p14="http://schemas.microsoft.com/office/powerpoint/2010/main" val="166782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A6A8B801-6E2D-4994-8486-3EBF0C009466}"/>
              </a:ext>
            </a:extLst>
          </p:cNvPr>
          <p:cNvSpPr>
            <a:spLocks noGrp="1"/>
          </p:cNvSpPr>
          <p:nvPr>
            <p:ph type="dt" sz="half" idx="10"/>
          </p:nvPr>
        </p:nvSpPr>
        <p:spPr/>
        <p:txBody>
          <a:bodyPr/>
          <a:lstStyle/>
          <a:p>
            <a:fld id="{D40A33D6-E15A-406C-8B75-FD17CC48DF4C}" type="datetimeFigureOut">
              <a:rPr lang="pt-BR" smtClean="0"/>
              <a:t>06/05/2024</a:t>
            </a:fld>
            <a:endParaRPr lang="pt-BR"/>
          </a:p>
        </p:txBody>
      </p:sp>
      <p:sp>
        <p:nvSpPr>
          <p:cNvPr id="3" name="Espaço Reservado para Rodapé 2">
            <a:extLst>
              <a:ext uri="{FF2B5EF4-FFF2-40B4-BE49-F238E27FC236}">
                <a16:creationId xmlns:a16="http://schemas.microsoft.com/office/drawing/2014/main" id="{1A8F5C55-7145-4F8F-997F-0F205E7FFA81}"/>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81C865BB-F0A7-40C6-9CD5-4CDC9141433F}"/>
              </a:ext>
            </a:extLst>
          </p:cNvPr>
          <p:cNvSpPr>
            <a:spLocks noGrp="1"/>
          </p:cNvSpPr>
          <p:nvPr>
            <p:ph type="sldNum" sz="quarter" idx="12"/>
          </p:nvPr>
        </p:nvSpPr>
        <p:spPr/>
        <p:txBody>
          <a:bodyPr/>
          <a:lstStyle/>
          <a:p>
            <a:fld id="{E71D330B-DC8A-476A-9B6C-367C5F47314E}" type="slidenum">
              <a:rPr lang="pt-BR" smtClean="0"/>
              <a:t>‹nº›</a:t>
            </a:fld>
            <a:endParaRPr lang="pt-BR"/>
          </a:p>
        </p:txBody>
      </p:sp>
    </p:spTree>
    <p:extLst>
      <p:ext uri="{BB962C8B-B14F-4D97-AF65-F5344CB8AC3E}">
        <p14:creationId xmlns:p14="http://schemas.microsoft.com/office/powerpoint/2010/main" val="694960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0CE98B-F551-4EDC-9E42-EBD46B2E0FA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EE12D095-691B-4B64-B3F9-94644F9E3E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3577342C-1A28-4AFB-8DA8-DD9D000EC3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6F7E1E6C-DA24-4FF8-8F80-6E3FA22031C8}"/>
              </a:ext>
            </a:extLst>
          </p:cNvPr>
          <p:cNvSpPr>
            <a:spLocks noGrp="1"/>
          </p:cNvSpPr>
          <p:nvPr>
            <p:ph type="dt" sz="half" idx="10"/>
          </p:nvPr>
        </p:nvSpPr>
        <p:spPr/>
        <p:txBody>
          <a:bodyPr/>
          <a:lstStyle/>
          <a:p>
            <a:fld id="{D40A33D6-E15A-406C-8B75-FD17CC48DF4C}" type="datetimeFigureOut">
              <a:rPr lang="pt-BR" smtClean="0"/>
              <a:t>06/05/2024</a:t>
            </a:fld>
            <a:endParaRPr lang="pt-BR"/>
          </a:p>
        </p:txBody>
      </p:sp>
      <p:sp>
        <p:nvSpPr>
          <p:cNvPr id="6" name="Espaço Reservado para Rodapé 5">
            <a:extLst>
              <a:ext uri="{FF2B5EF4-FFF2-40B4-BE49-F238E27FC236}">
                <a16:creationId xmlns:a16="http://schemas.microsoft.com/office/drawing/2014/main" id="{24059FA9-6EA7-4F69-B309-4BD2860B1A23}"/>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C4EB3CF-424F-4A60-98D6-4EA5B33A09ED}"/>
              </a:ext>
            </a:extLst>
          </p:cNvPr>
          <p:cNvSpPr>
            <a:spLocks noGrp="1"/>
          </p:cNvSpPr>
          <p:nvPr>
            <p:ph type="sldNum" sz="quarter" idx="12"/>
          </p:nvPr>
        </p:nvSpPr>
        <p:spPr/>
        <p:txBody>
          <a:bodyPr/>
          <a:lstStyle/>
          <a:p>
            <a:fld id="{E71D330B-DC8A-476A-9B6C-367C5F47314E}" type="slidenum">
              <a:rPr lang="pt-BR" smtClean="0"/>
              <a:t>‹nº›</a:t>
            </a:fld>
            <a:endParaRPr lang="pt-BR"/>
          </a:p>
        </p:txBody>
      </p:sp>
    </p:spTree>
    <p:extLst>
      <p:ext uri="{BB962C8B-B14F-4D97-AF65-F5344CB8AC3E}">
        <p14:creationId xmlns:p14="http://schemas.microsoft.com/office/powerpoint/2010/main" val="2490296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2FF0BD-9005-4174-AF81-538B5F35C58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A69B5A23-64E6-4D42-8087-2C9912609C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CFBB0818-E00C-4F96-BED3-A6D8703F04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BE178812-1AA7-4828-8640-E40E922634D5}"/>
              </a:ext>
            </a:extLst>
          </p:cNvPr>
          <p:cNvSpPr>
            <a:spLocks noGrp="1"/>
          </p:cNvSpPr>
          <p:nvPr>
            <p:ph type="dt" sz="half" idx="10"/>
          </p:nvPr>
        </p:nvSpPr>
        <p:spPr/>
        <p:txBody>
          <a:bodyPr/>
          <a:lstStyle/>
          <a:p>
            <a:fld id="{D40A33D6-E15A-406C-8B75-FD17CC48DF4C}" type="datetimeFigureOut">
              <a:rPr lang="pt-BR" smtClean="0"/>
              <a:t>06/05/2024</a:t>
            </a:fld>
            <a:endParaRPr lang="pt-BR"/>
          </a:p>
        </p:txBody>
      </p:sp>
      <p:sp>
        <p:nvSpPr>
          <p:cNvPr id="6" name="Espaço Reservado para Rodapé 5">
            <a:extLst>
              <a:ext uri="{FF2B5EF4-FFF2-40B4-BE49-F238E27FC236}">
                <a16:creationId xmlns:a16="http://schemas.microsoft.com/office/drawing/2014/main" id="{10D30EA9-A548-4406-8B3E-A4EB37176A42}"/>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997039F1-340B-43C0-84F7-2B2E4A679F86}"/>
              </a:ext>
            </a:extLst>
          </p:cNvPr>
          <p:cNvSpPr>
            <a:spLocks noGrp="1"/>
          </p:cNvSpPr>
          <p:nvPr>
            <p:ph type="sldNum" sz="quarter" idx="12"/>
          </p:nvPr>
        </p:nvSpPr>
        <p:spPr/>
        <p:txBody>
          <a:bodyPr/>
          <a:lstStyle/>
          <a:p>
            <a:fld id="{E71D330B-DC8A-476A-9B6C-367C5F47314E}" type="slidenum">
              <a:rPr lang="pt-BR" smtClean="0"/>
              <a:t>‹nº›</a:t>
            </a:fld>
            <a:endParaRPr lang="pt-BR"/>
          </a:p>
        </p:txBody>
      </p:sp>
    </p:spTree>
    <p:extLst>
      <p:ext uri="{BB962C8B-B14F-4D97-AF65-F5344CB8AC3E}">
        <p14:creationId xmlns:p14="http://schemas.microsoft.com/office/powerpoint/2010/main" val="1788951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861F444E-DA03-476F-9CD0-087484DF12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5B4637FA-9670-43BB-9F80-9A7B8697ED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177226E-8319-4106-A744-517014128B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0A33D6-E15A-406C-8B75-FD17CC48DF4C}" type="datetimeFigureOut">
              <a:rPr lang="pt-BR" smtClean="0"/>
              <a:t>06/05/2024</a:t>
            </a:fld>
            <a:endParaRPr lang="pt-BR"/>
          </a:p>
        </p:txBody>
      </p:sp>
      <p:sp>
        <p:nvSpPr>
          <p:cNvPr id="5" name="Espaço Reservado para Rodapé 4">
            <a:extLst>
              <a:ext uri="{FF2B5EF4-FFF2-40B4-BE49-F238E27FC236}">
                <a16:creationId xmlns:a16="http://schemas.microsoft.com/office/drawing/2014/main" id="{C425C9F0-5E59-4374-94CA-FA5A13AF2E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85DCB5FA-EA71-41F6-8A95-6CB2301F44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1D330B-DC8A-476A-9B6C-367C5F47314E}" type="slidenum">
              <a:rPr lang="pt-BR" smtClean="0"/>
              <a:t>‹nº›</a:t>
            </a:fld>
            <a:endParaRPr lang="pt-BR"/>
          </a:p>
        </p:txBody>
      </p:sp>
      <p:sp>
        <p:nvSpPr>
          <p:cNvPr id="8" name="TextBox 7">
            <a:extLst>
              <a:ext uri="{FF2B5EF4-FFF2-40B4-BE49-F238E27FC236}">
                <a16:creationId xmlns:a16="http://schemas.microsoft.com/office/drawing/2014/main" id="{C41E2CB6-53F2-010E-D70A-784E93D9B4F1}"/>
              </a:ext>
            </a:extLst>
          </p:cNvPr>
          <p:cNvSpPr txBox="1"/>
          <p:nvPr>
            <p:extLst>
              <p:ext uri="{1162E1C5-73C7-4A58-AE30-91384D911F3F}">
                <p184:classification xmlns:p184="http://schemas.microsoft.com/office/powerpoint/2018/4/main" val="ftr"/>
              </p:ext>
            </p:extLst>
          </p:nvPr>
        </p:nvSpPr>
        <p:spPr>
          <a:xfrm>
            <a:off x="10685463" y="6642100"/>
            <a:ext cx="1471612" cy="152400"/>
          </a:xfrm>
          <a:prstGeom prst="rect">
            <a:avLst/>
          </a:prstGeom>
        </p:spPr>
        <p:txBody>
          <a:bodyPr horzOverflow="overflow" lIns="0" tIns="0" rIns="0" bIns="0">
            <a:spAutoFit/>
          </a:bodyPr>
          <a:lstStyle/>
          <a:p>
            <a:pPr algn="l"/>
            <a:r>
              <a:rPr lang="pt-BR" sz="1000">
                <a:solidFill>
                  <a:srgbClr val="008000"/>
                </a:solidFill>
                <a:latin typeface="Calibri" panose="020F0502020204030204" pitchFamily="34" charset="0"/>
                <a:ea typeface="Calibri" panose="020F0502020204030204" pitchFamily="34" charset="0"/>
                <a:cs typeface="Calibri" panose="020F0502020204030204" pitchFamily="34" charset="0"/>
              </a:rPr>
              <a:t>[ CLASSIFICAÇÃO: PÚBLICA ]</a:t>
            </a:r>
          </a:p>
        </p:txBody>
      </p:sp>
    </p:spTree>
    <p:extLst>
      <p:ext uri="{BB962C8B-B14F-4D97-AF65-F5344CB8AC3E}">
        <p14:creationId xmlns:p14="http://schemas.microsoft.com/office/powerpoint/2010/main" val="3057832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a:extLst>
              <a:ext uri="{FF2B5EF4-FFF2-40B4-BE49-F238E27FC236}">
                <a16:creationId xmlns:a16="http://schemas.microsoft.com/office/drawing/2014/main" id="{BC4579A3-2693-E700-2B20-EDCF3F99A6B6}"/>
              </a:ext>
            </a:extLst>
          </p:cNvPr>
          <p:cNvSpPr/>
          <p:nvPr/>
        </p:nvSpPr>
        <p:spPr>
          <a:xfrm>
            <a:off x="-1" y="1255110"/>
            <a:ext cx="12192000" cy="561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l" rtl="0" eaLnBrk="1" fontAlgn="auto" latinLnBrk="0" hangingPunct="1">
              <a:lnSpc>
                <a:spcPct val="200000"/>
              </a:lnSpc>
              <a:spcBef>
                <a:spcPts val="0"/>
              </a:spcBef>
              <a:spcAft>
                <a:spcPts val="0"/>
              </a:spcAft>
            </a:pPr>
            <a:endParaRPr lang="pt-BR" sz="1600" b="0" i="0" u="none" strike="noStrike" dirty="0">
              <a:effectLst/>
              <a:latin typeface="Arial" panose="020B0604020202020204" pitchFamily="34" charset="0"/>
            </a:endParaRPr>
          </a:p>
        </p:txBody>
      </p:sp>
      <p:sp>
        <p:nvSpPr>
          <p:cNvPr id="2" name="TextBox 28">
            <a:extLst>
              <a:ext uri="{FF2B5EF4-FFF2-40B4-BE49-F238E27FC236}">
                <a16:creationId xmlns:a16="http://schemas.microsoft.com/office/drawing/2014/main" id="{6D59235B-88B9-6E3B-98E9-1A5E55B21EE5}"/>
              </a:ext>
            </a:extLst>
          </p:cNvPr>
          <p:cNvSpPr txBox="1"/>
          <p:nvPr/>
        </p:nvSpPr>
        <p:spPr>
          <a:xfrm>
            <a:off x="232840" y="1744053"/>
            <a:ext cx="11726317" cy="4022833"/>
          </a:xfrm>
          <a:prstGeom prst="rect">
            <a:avLst/>
          </a:prstGeom>
          <a:noFill/>
        </p:spPr>
        <p:txBody>
          <a:bodyPr wrap="square" lIns="0" tIns="0" rIns="0" bIns="0" rtlCol="0" anchor="t">
            <a:spAutoFit/>
          </a:bodyPr>
          <a:lstStyle/>
          <a:p>
            <a:pPr marL="285750" indent="-285750" algn="just">
              <a:lnSpc>
                <a:spcPct val="150000"/>
              </a:lnSpc>
              <a:buFont typeface="Arial" panose="020B0604020202020204" pitchFamily="34" charset="0"/>
              <a:buChar char="•"/>
            </a:pPr>
            <a:r>
              <a:rPr lang="pt-BR" sz="1600" b="1" dirty="0">
                <a:latin typeface="Roboto "/>
                <a:ea typeface="Roboto Light" panose="02000000000000000000" pitchFamily="2" charset="0"/>
                <a:cs typeface="Roboto Light" panose="02000000000000000000" pitchFamily="2" charset="0"/>
              </a:rPr>
              <a:t>Desoneração da folha: </a:t>
            </a:r>
            <a:r>
              <a:rPr lang="pt-BR" sz="1600" dirty="0">
                <a:effectLst/>
                <a:latin typeface="Roboto "/>
              </a:rPr>
              <a:t>nos próximos dias, o Congresso deverá buscar um caminho para negociar a manutenção dos benefícios em alguma medida. A Fazenda pode trabalhar por um acordo que estabeleça uma alíquota de contribuição intermediária para os municípios, entre 8% e 20%, e pela redução no número de setores da economia abrangidos, com uma proposta de </a:t>
            </a:r>
            <a:r>
              <a:rPr lang="pt-BR" sz="1600" dirty="0" err="1">
                <a:effectLst/>
                <a:latin typeface="Roboto "/>
              </a:rPr>
              <a:t>phase</a:t>
            </a:r>
            <a:r>
              <a:rPr lang="pt-BR" sz="1600" dirty="0">
                <a:effectLst/>
                <a:latin typeface="Roboto "/>
              </a:rPr>
              <a:t> out a partir de 2025. Mas essa definição pode sofrer influências de outras negociações em curso com o governo diretamente relacionadas à compensação desses gastos tributários</a:t>
            </a:r>
            <a:r>
              <a:rPr lang="pt-BR" sz="1600" dirty="0">
                <a:latin typeface="Roboto "/>
                <a:ea typeface="Roboto Light" panose="02000000000000000000" pitchFamily="2" charset="0"/>
                <a:cs typeface="Roboto Light" panose="02000000000000000000" pitchFamily="2" charset="0"/>
              </a:rPr>
              <a:t>.</a:t>
            </a:r>
          </a:p>
          <a:p>
            <a:pPr marL="285750" indent="-285750" algn="just">
              <a:lnSpc>
                <a:spcPct val="150000"/>
              </a:lnSpc>
              <a:buFont typeface="Arial" panose="020B0604020202020204" pitchFamily="34" charset="0"/>
              <a:buChar char="•"/>
            </a:pPr>
            <a:endParaRPr lang="pt-BR" sz="1600" dirty="0">
              <a:latin typeface="Roboto Light" panose="02000000000000000000" pitchFamily="2" charset="0"/>
              <a:ea typeface="Roboto Light" panose="02000000000000000000" pitchFamily="2" charset="0"/>
              <a:cs typeface="Roboto Light" panose="02000000000000000000" pitchFamily="2" charset="0"/>
            </a:endParaRPr>
          </a:p>
          <a:p>
            <a:pPr marL="285750" indent="-285750" algn="just">
              <a:lnSpc>
                <a:spcPct val="150000"/>
              </a:lnSpc>
              <a:buFont typeface="Arial" panose="020B0604020202020204" pitchFamily="34" charset="0"/>
              <a:buChar char="•"/>
            </a:pPr>
            <a:r>
              <a:rPr lang="pt-BR" sz="1600" b="1" dirty="0">
                <a:latin typeface="Roboto "/>
                <a:ea typeface="Roboto Light" panose="02000000000000000000" pitchFamily="2" charset="0"/>
                <a:cs typeface="Roboto Light" panose="02000000000000000000" pitchFamily="2" charset="0"/>
              </a:rPr>
              <a:t>Projeto Mover</a:t>
            </a:r>
            <a:r>
              <a:rPr lang="pt-BR" sz="1600" dirty="0">
                <a:latin typeface="Roboto "/>
                <a:ea typeface="Roboto Light" panose="02000000000000000000" pitchFamily="2" charset="0"/>
                <a:cs typeface="Roboto Light" panose="02000000000000000000" pitchFamily="2" charset="0"/>
              </a:rPr>
              <a:t>: </a:t>
            </a:r>
            <a:r>
              <a:rPr lang="pt-BR" sz="1600" dirty="0">
                <a:effectLst/>
                <a:latin typeface="Roboto "/>
              </a:rPr>
              <a:t>o projeto que cria o Programa de Mobilidade Verde e Inovação (Mover) passa a trancar a pauta de votações da Câmara nesta terça-feira (07) em razão da sua urgência constitucional. O relatório publicado no sábado (04) inclui o fim da isenção de importações até US$ 50, decisão tomada pelo relator, deputado Átila Lira (PP-PI), a pedido do presidente Arthur Lira. No entanto, ainda não há acordo costurado para a votação desse ponto entre os deputados, e o cenário deve ficar mais claro no decorrer das negociações com as lideranças entre hoje e amanhã. </a:t>
            </a:r>
            <a:endParaRPr lang="pt-BR" sz="1400" dirty="0">
              <a:latin typeface="Roboto "/>
              <a:ea typeface="Roboto Light" panose="02000000000000000000" pitchFamily="2" charset="0"/>
              <a:cs typeface="Roboto Light" panose="02000000000000000000" pitchFamily="2" charset="0"/>
            </a:endParaRPr>
          </a:p>
        </p:txBody>
      </p:sp>
      <p:sp>
        <p:nvSpPr>
          <p:cNvPr id="6" name="CaixaDeTexto 7">
            <a:extLst>
              <a:ext uri="{FF2B5EF4-FFF2-40B4-BE49-F238E27FC236}">
                <a16:creationId xmlns:a16="http://schemas.microsoft.com/office/drawing/2014/main" id="{16E6394A-1F1C-9373-1908-57426AE36935}"/>
              </a:ext>
            </a:extLst>
          </p:cNvPr>
          <p:cNvSpPr txBox="1"/>
          <p:nvPr/>
        </p:nvSpPr>
        <p:spPr>
          <a:xfrm>
            <a:off x="410546" y="700191"/>
            <a:ext cx="9794999" cy="292388"/>
          </a:xfrm>
          <a:prstGeom prst="rect">
            <a:avLst/>
          </a:prstGeom>
        </p:spPr>
        <p:txBody>
          <a:bodyPr wrap="square" lIns="0" tIns="0" rIns="0" bIns="0" rtlCol="0">
            <a:spAutoFit/>
          </a:bodyPr>
          <a:lstStyle/>
          <a:p>
            <a:r>
              <a:rPr lang="pt-BR" sz="1900" spc="200" dirty="0">
                <a:solidFill>
                  <a:srgbClr val="FFC000"/>
                </a:solidFill>
                <a:latin typeface="Roboto "/>
                <a:ea typeface="Roboto Light" panose="02000000000000000000" pitchFamily="2" charset="0"/>
                <a:cs typeface="Roboto" panose="02000000000000000000" pitchFamily="2" charset="0"/>
              </a:rPr>
              <a:t>Veja as matérias da pauta econômica previstas para esta semana</a:t>
            </a:r>
          </a:p>
        </p:txBody>
      </p:sp>
      <p:sp>
        <p:nvSpPr>
          <p:cNvPr id="8" name="TextBox 7">
            <a:extLst>
              <a:ext uri="{FF2B5EF4-FFF2-40B4-BE49-F238E27FC236}">
                <a16:creationId xmlns:a16="http://schemas.microsoft.com/office/drawing/2014/main" id="{C3CEE461-D593-94B3-B731-2393BF756917}"/>
              </a:ext>
            </a:extLst>
          </p:cNvPr>
          <p:cNvSpPr txBox="1"/>
          <p:nvPr/>
        </p:nvSpPr>
        <p:spPr>
          <a:xfrm>
            <a:off x="9995339" y="6411310"/>
            <a:ext cx="2112579" cy="372626"/>
          </a:xfrm>
          <a:prstGeom prst="rect">
            <a:avLst/>
          </a:prstGeom>
          <a:noFill/>
        </p:spPr>
        <p:txBody>
          <a:bodyPr wrap="square" rtlCol="0">
            <a:spAutoFit/>
          </a:bodyPr>
          <a:lstStyle/>
          <a:p>
            <a:pPr algn="r"/>
            <a:r>
              <a:rPr lang="pt-BR" b="1" dirty="0">
                <a:latin typeface="Roboto Light" panose="02000000000000000000" pitchFamily="2" charset="0"/>
                <a:ea typeface="Roboto Light" panose="02000000000000000000" pitchFamily="2" charset="0"/>
                <a:cs typeface="Roboto Light" panose="02000000000000000000" pitchFamily="2" charset="0"/>
              </a:rPr>
              <a:t>XP Política</a:t>
            </a:r>
            <a:endParaRPr lang="en-US" b="1" dirty="0">
              <a:latin typeface="Roboto Light" panose="02000000000000000000" pitchFamily="2" charset="0"/>
              <a:ea typeface="Roboto Light" panose="02000000000000000000" pitchFamily="2" charset="0"/>
              <a:cs typeface="Roboto Light" panose="02000000000000000000" pitchFamily="2" charset="0"/>
            </a:endParaRPr>
          </a:p>
        </p:txBody>
      </p:sp>
      <p:sp>
        <p:nvSpPr>
          <p:cNvPr id="10" name="CaixaDeTexto 6">
            <a:extLst>
              <a:ext uri="{FF2B5EF4-FFF2-40B4-BE49-F238E27FC236}">
                <a16:creationId xmlns:a16="http://schemas.microsoft.com/office/drawing/2014/main" id="{B5A424B8-E3B3-CB0D-BBD5-67EA1A89B051}"/>
              </a:ext>
            </a:extLst>
          </p:cNvPr>
          <p:cNvSpPr txBox="1"/>
          <p:nvPr/>
        </p:nvSpPr>
        <p:spPr>
          <a:xfrm>
            <a:off x="410546" y="186799"/>
            <a:ext cx="6894512" cy="430887"/>
          </a:xfrm>
          <a:prstGeom prst="rect">
            <a:avLst/>
          </a:prstGeom>
        </p:spPr>
        <p:txBody>
          <a:bodyPr wrap="square" lIns="0" tIns="0" rIns="0" bIns="0" rtlCol="0">
            <a:spAutoFit/>
          </a:bodyPr>
          <a:lstStyle/>
          <a:p>
            <a:r>
              <a:rPr lang="pt-BR" sz="2800" dirty="0">
                <a:solidFill>
                  <a:schemeClr val="bg1"/>
                </a:solidFill>
                <a:latin typeface="Roboto Light" panose="02000000000000000000" pitchFamily="2" charset="0"/>
                <a:ea typeface="Roboto Light" panose="02000000000000000000" pitchFamily="2" charset="0"/>
              </a:rPr>
              <a:t>Agenda do Legislativo</a:t>
            </a:r>
          </a:p>
        </p:txBody>
      </p:sp>
    </p:spTree>
    <p:extLst>
      <p:ext uri="{BB962C8B-B14F-4D97-AF65-F5344CB8AC3E}">
        <p14:creationId xmlns:p14="http://schemas.microsoft.com/office/powerpoint/2010/main" val="54252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a:extLst>
              <a:ext uri="{FF2B5EF4-FFF2-40B4-BE49-F238E27FC236}">
                <a16:creationId xmlns:a16="http://schemas.microsoft.com/office/drawing/2014/main" id="{BC4579A3-2693-E700-2B20-EDCF3F99A6B6}"/>
              </a:ext>
            </a:extLst>
          </p:cNvPr>
          <p:cNvSpPr/>
          <p:nvPr/>
        </p:nvSpPr>
        <p:spPr>
          <a:xfrm>
            <a:off x="-1" y="1244600"/>
            <a:ext cx="12192000" cy="561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l" rtl="0" eaLnBrk="1" fontAlgn="auto" latinLnBrk="0" hangingPunct="1">
              <a:lnSpc>
                <a:spcPct val="200000"/>
              </a:lnSpc>
              <a:spcBef>
                <a:spcPts val="0"/>
              </a:spcBef>
              <a:spcAft>
                <a:spcPts val="0"/>
              </a:spcAft>
            </a:pPr>
            <a:endParaRPr lang="pt-BR" sz="1600" b="0" i="0" u="none" strike="noStrike" dirty="0">
              <a:effectLst/>
              <a:latin typeface="Arial" panose="020B0604020202020204" pitchFamily="34" charset="0"/>
            </a:endParaRPr>
          </a:p>
        </p:txBody>
      </p:sp>
      <p:sp>
        <p:nvSpPr>
          <p:cNvPr id="9" name="CaixaDeTexto 7">
            <a:extLst>
              <a:ext uri="{FF2B5EF4-FFF2-40B4-BE49-F238E27FC236}">
                <a16:creationId xmlns:a16="http://schemas.microsoft.com/office/drawing/2014/main" id="{E8021582-CA9E-4002-8C82-DA2D9623C651}"/>
              </a:ext>
            </a:extLst>
          </p:cNvPr>
          <p:cNvSpPr txBox="1"/>
          <p:nvPr/>
        </p:nvSpPr>
        <p:spPr>
          <a:xfrm>
            <a:off x="410546" y="700191"/>
            <a:ext cx="9794999" cy="292388"/>
          </a:xfrm>
          <a:prstGeom prst="rect">
            <a:avLst/>
          </a:prstGeom>
        </p:spPr>
        <p:txBody>
          <a:bodyPr wrap="square" lIns="0" tIns="0" rIns="0" bIns="0" rtlCol="0">
            <a:spAutoFit/>
          </a:bodyPr>
          <a:lstStyle/>
          <a:p>
            <a:r>
              <a:rPr lang="pt-BR" sz="1900" spc="200" dirty="0">
                <a:solidFill>
                  <a:srgbClr val="FFC000"/>
                </a:solidFill>
                <a:latin typeface="Roboto "/>
                <a:ea typeface="Roboto Light" panose="02000000000000000000" pitchFamily="2" charset="0"/>
                <a:cs typeface="Roboto" panose="02000000000000000000" pitchFamily="2" charset="0"/>
              </a:rPr>
              <a:t>Veja as matérias da pauta econômica previstas para esta semana</a:t>
            </a:r>
          </a:p>
        </p:txBody>
      </p:sp>
      <p:sp>
        <p:nvSpPr>
          <p:cNvPr id="2" name="TextBox 28">
            <a:extLst>
              <a:ext uri="{FF2B5EF4-FFF2-40B4-BE49-F238E27FC236}">
                <a16:creationId xmlns:a16="http://schemas.microsoft.com/office/drawing/2014/main" id="{6D59235B-88B9-6E3B-98E9-1A5E55B21EE5}"/>
              </a:ext>
            </a:extLst>
          </p:cNvPr>
          <p:cNvSpPr txBox="1"/>
          <p:nvPr/>
        </p:nvSpPr>
        <p:spPr>
          <a:xfrm>
            <a:off x="232840" y="1744053"/>
            <a:ext cx="11726317" cy="4024435"/>
          </a:xfrm>
          <a:prstGeom prst="rect">
            <a:avLst/>
          </a:prstGeom>
          <a:noFill/>
        </p:spPr>
        <p:txBody>
          <a:bodyPr wrap="square" lIns="0" tIns="0" rIns="0" bIns="0" rtlCol="0" anchor="t">
            <a:spAutoFit/>
          </a:bodyPr>
          <a:lstStyle/>
          <a:p>
            <a:pPr marL="285750" indent="-285750" algn="just">
              <a:lnSpc>
                <a:spcPct val="150000"/>
              </a:lnSpc>
              <a:buFont typeface="Arial" panose="020B0604020202020204" pitchFamily="34" charset="0"/>
              <a:buChar char="•"/>
            </a:pPr>
            <a:r>
              <a:rPr lang="pt-BR" sz="1600" b="1" dirty="0">
                <a:latin typeface="Roboto "/>
                <a:ea typeface="Roboto Light" panose="02000000000000000000" pitchFamily="2" charset="0"/>
                <a:cs typeface="Roboto Light" panose="02000000000000000000" pitchFamily="2" charset="0"/>
              </a:rPr>
              <a:t>Mudança no arcabouço</a:t>
            </a:r>
            <a:r>
              <a:rPr lang="pt-BR" sz="1600" dirty="0">
                <a:latin typeface="Roboto "/>
                <a:ea typeface="Roboto Light" panose="02000000000000000000" pitchFamily="2" charset="0"/>
                <a:cs typeface="Roboto Light" panose="02000000000000000000" pitchFamily="2" charset="0"/>
              </a:rPr>
              <a:t>: </a:t>
            </a:r>
            <a:r>
              <a:rPr lang="pt-BR" sz="1600" dirty="0">
                <a:effectLst/>
                <a:latin typeface="Roboto "/>
              </a:rPr>
              <a:t>o governo vai trabalhar pela aprovação do projeto que altera uma regra do arcabouço fiscal a fim de abrir espaço para cerca de R$ 15 bi em crédito suplementar, na terça-feira (07). O PL, originalmente dedicado a reformular o DPVAT, ainda não foi votado na Comissão de Constituição e Justiça do Senado, depois de duas tentativas de apreciação. Sendo aprovado pelo grupo, a expectativa é que o texto seja levado ao plenário da Casa em seguida, antes da sessão de análise dos vetos presidenciais prevista para quinta-feira (09).</a:t>
            </a:r>
          </a:p>
          <a:p>
            <a:pPr marL="285750" indent="-285750" algn="just">
              <a:lnSpc>
                <a:spcPct val="150000"/>
              </a:lnSpc>
              <a:buFont typeface="Arial" panose="020B0604020202020204" pitchFamily="34" charset="0"/>
              <a:buChar char="•"/>
            </a:pPr>
            <a:endParaRPr lang="pt-BR" sz="1600" dirty="0">
              <a:latin typeface="Roboto "/>
              <a:ea typeface="Roboto Light" panose="02000000000000000000" pitchFamily="2" charset="0"/>
              <a:cs typeface="Roboto Light" panose="02000000000000000000" pitchFamily="2" charset="0"/>
            </a:endParaRPr>
          </a:p>
          <a:p>
            <a:pPr marL="285750" indent="-285750" algn="just">
              <a:lnSpc>
                <a:spcPct val="150000"/>
              </a:lnSpc>
              <a:buFont typeface="Arial" panose="020B0604020202020204" pitchFamily="34" charset="0"/>
              <a:buChar char="•"/>
            </a:pPr>
            <a:r>
              <a:rPr lang="pt-BR" sz="1600" b="1" dirty="0">
                <a:latin typeface="Roboto "/>
                <a:ea typeface="Roboto Light" panose="02000000000000000000" pitchFamily="2" charset="0"/>
                <a:cs typeface="Roboto Light" panose="02000000000000000000" pitchFamily="2" charset="0"/>
              </a:rPr>
              <a:t>Reforma tributária</a:t>
            </a:r>
            <a:r>
              <a:rPr lang="pt-BR" sz="1600" dirty="0">
                <a:latin typeface="Roboto "/>
                <a:ea typeface="Roboto Light" panose="02000000000000000000" pitchFamily="2" charset="0"/>
                <a:cs typeface="Roboto Light" panose="02000000000000000000" pitchFamily="2" charset="0"/>
              </a:rPr>
              <a:t>: </a:t>
            </a:r>
            <a:r>
              <a:rPr lang="pt-BR" sz="1600" dirty="0">
                <a:effectLst/>
                <a:latin typeface="Roboto "/>
              </a:rPr>
              <a:t>na Câmara, a criação dos grupos de trabalho dedicados às leis complementares pode ser encaminhada pelo presidente Lira nesta semana. A expectativa é que a relatoria seja dividida entre o deputado Aguinaldo Ribeiro (PP-PB) e, ao menos, mais um outro deputado. Nesta semana, há a previsão de envio da segunda parte da regulamentação pela Fazenda, que entre outras especificações, vai propor as regras de gestão e administração do Imposto sobre Bens e Serviços (IBS). É possível que esse envio seja postergado, mas o ambiente para que pelo menos a primeira lei complementar seja votada pelo Congresso neste ano está mantido.</a:t>
            </a:r>
            <a:endParaRPr lang="pt-BR" sz="1400" dirty="0">
              <a:latin typeface="Roboto "/>
              <a:ea typeface="Roboto Light" panose="02000000000000000000" pitchFamily="2" charset="0"/>
              <a:cs typeface="Roboto Light" panose="02000000000000000000" pitchFamily="2" charset="0"/>
            </a:endParaRPr>
          </a:p>
        </p:txBody>
      </p:sp>
      <p:sp>
        <p:nvSpPr>
          <p:cNvPr id="4" name="CaixaDeTexto 6">
            <a:extLst>
              <a:ext uri="{FF2B5EF4-FFF2-40B4-BE49-F238E27FC236}">
                <a16:creationId xmlns:a16="http://schemas.microsoft.com/office/drawing/2014/main" id="{8E028480-53C0-17D3-9CA6-999F46E5FD33}"/>
              </a:ext>
            </a:extLst>
          </p:cNvPr>
          <p:cNvSpPr txBox="1"/>
          <p:nvPr/>
        </p:nvSpPr>
        <p:spPr>
          <a:xfrm>
            <a:off x="410546" y="186799"/>
            <a:ext cx="6894512" cy="430887"/>
          </a:xfrm>
          <a:prstGeom prst="rect">
            <a:avLst/>
          </a:prstGeom>
        </p:spPr>
        <p:txBody>
          <a:bodyPr wrap="square" lIns="0" tIns="0" rIns="0" bIns="0" rtlCol="0">
            <a:spAutoFit/>
          </a:bodyPr>
          <a:lstStyle/>
          <a:p>
            <a:r>
              <a:rPr lang="pt-BR" sz="2800" dirty="0">
                <a:solidFill>
                  <a:schemeClr val="bg1"/>
                </a:solidFill>
                <a:latin typeface="Roboto Light" panose="02000000000000000000" pitchFamily="2" charset="0"/>
                <a:ea typeface="Roboto Light" panose="02000000000000000000" pitchFamily="2" charset="0"/>
              </a:rPr>
              <a:t>Agenda do Legislativo</a:t>
            </a:r>
          </a:p>
        </p:txBody>
      </p:sp>
      <p:sp>
        <p:nvSpPr>
          <p:cNvPr id="5" name="TextBox 4">
            <a:extLst>
              <a:ext uri="{FF2B5EF4-FFF2-40B4-BE49-F238E27FC236}">
                <a16:creationId xmlns:a16="http://schemas.microsoft.com/office/drawing/2014/main" id="{BC081FA1-C014-8527-CC2E-506CAC45F3AA}"/>
              </a:ext>
            </a:extLst>
          </p:cNvPr>
          <p:cNvSpPr txBox="1"/>
          <p:nvPr/>
        </p:nvSpPr>
        <p:spPr>
          <a:xfrm>
            <a:off x="9995339" y="6411310"/>
            <a:ext cx="2112579" cy="372626"/>
          </a:xfrm>
          <a:prstGeom prst="rect">
            <a:avLst/>
          </a:prstGeom>
          <a:noFill/>
        </p:spPr>
        <p:txBody>
          <a:bodyPr wrap="square" rtlCol="0">
            <a:spAutoFit/>
          </a:bodyPr>
          <a:lstStyle/>
          <a:p>
            <a:pPr algn="r"/>
            <a:r>
              <a:rPr lang="pt-BR" b="1" dirty="0">
                <a:latin typeface="Roboto Light" panose="02000000000000000000" pitchFamily="2" charset="0"/>
                <a:ea typeface="Roboto Light" panose="02000000000000000000" pitchFamily="2" charset="0"/>
                <a:cs typeface="Roboto Light" panose="02000000000000000000" pitchFamily="2" charset="0"/>
              </a:rPr>
              <a:t>XP Política</a:t>
            </a:r>
            <a:endParaRPr lang="en-US" b="1" dirty="0">
              <a:latin typeface="Roboto Light" panose="02000000000000000000" pitchFamily="2" charset="0"/>
              <a:ea typeface="Roboto Light" panose="02000000000000000000" pitchFamily="2" charset="0"/>
              <a:cs typeface="Roboto Light" panose="02000000000000000000" pitchFamily="2" charset="0"/>
            </a:endParaRPr>
          </a:p>
        </p:txBody>
      </p:sp>
    </p:spTree>
    <p:extLst>
      <p:ext uri="{BB962C8B-B14F-4D97-AF65-F5344CB8AC3E}">
        <p14:creationId xmlns:p14="http://schemas.microsoft.com/office/powerpoint/2010/main" val="3790802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96F08C2-0F6D-DC8D-85E4-93B4B386ED89}"/>
              </a:ext>
            </a:extLst>
          </p:cNvPr>
          <p:cNvSpPr/>
          <p:nvPr/>
        </p:nvSpPr>
        <p:spPr>
          <a:xfrm>
            <a:off x="0" y="0"/>
            <a:ext cx="12297103" cy="68580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aixaDeTexto 8">
            <a:extLst>
              <a:ext uri="{FF2B5EF4-FFF2-40B4-BE49-F238E27FC236}">
                <a16:creationId xmlns:a16="http://schemas.microsoft.com/office/drawing/2014/main" id="{17A4E74D-9B2B-796D-FAD3-FE625C9A87C1}"/>
              </a:ext>
            </a:extLst>
          </p:cNvPr>
          <p:cNvSpPr txBox="1"/>
          <p:nvPr/>
        </p:nvSpPr>
        <p:spPr>
          <a:xfrm>
            <a:off x="298086" y="406529"/>
            <a:ext cx="5554073" cy="445250"/>
          </a:xfrm>
          <a:prstGeom prst="rect">
            <a:avLst/>
          </a:prstGeom>
          <a:noFill/>
        </p:spPr>
        <p:txBody>
          <a:bodyPr wrap="square" lIns="0" tIns="0" rIns="0" bIns="0" rtlCol="0">
            <a:spAutoFit/>
          </a:bodyPr>
          <a:lstStyle/>
          <a:p>
            <a:pPr>
              <a:lnSpc>
                <a:spcPct val="110000"/>
              </a:lnSpc>
            </a:pPr>
            <a:r>
              <a:rPr lang="pt-BR" sz="2800" dirty="0">
                <a:solidFill>
                  <a:schemeClr val="tx1">
                    <a:lumMod val="75000"/>
                    <a:lumOff val="25000"/>
                  </a:schemeClr>
                </a:solidFill>
                <a:latin typeface="Roboto Medium" panose="02000000000000000000" pitchFamily="2" charset="0"/>
                <a:ea typeface="Roboto Medium" panose="02000000000000000000" pitchFamily="2" charset="0"/>
                <a:cs typeface="Roboto" panose="02000000000000000000" pitchFamily="2" charset="0"/>
              </a:rPr>
              <a:t>XP Política</a:t>
            </a:r>
          </a:p>
        </p:txBody>
      </p:sp>
      <p:sp>
        <p:nvSpPr>
          <p:cNvPr id="6" name="object 17">
            <a:extLst>
              <a:ext uri="{FF2B5EF4-FFF2-40B4-BE49-F238E27FC236}">
                <a16:creationId xmlns:a16="http://schemas.microsoft.com/office/drawing/2014/main" id="{FB902679-61CF-8489-8F2F-E2579716C53B}"/>
              </a:ext>
            </a:extLst>
          </p:cNvPr>
          <p:cNvSpPr txBox="1">
            <a:spLocks/>
          </p:cNvSpPr>
          <p:nvPr/>
        </p:nvSpPr>
        <p:spPr>
          <a:xfrm>
            <a:off x="178761" y="4638071"/>
            <a:ext cx="6387501" cy="246221"/>
          </a:xfrm>
          <a:prstGeom prst="rect">
            <a:avLst/>
          </a:prstGeom>
        </p:spPr>
        <p:txBody>
          <a:bodyPr vert="horz" wrap="square" lIns="0" tIns="0" rIns="0" bIns="0" rtlCol="0">
            <a:sp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12700" algn="just"/>
            <a:r>
              <a:rPr lang="pt-BR" sz="1600" dirty="0" err="1">
                <a:solidFill>
                  <a:srgbClr val="9F9F9F"/>
                </a:solidFill>
                <a:latin typeface="Roboto Slab" pitchFamily="2" charset="0"/>
                <a:ea typeface="Roboto Slab" pitchFamily="2" charset="0"/>
                <a:cs typeface="Arial" panose="020B0604020202020204" pitchFamily="34" charset="0"/>
              </a:rPr>
              <a:t>Disclaimer</a:t>
            </a:r>
            <a:endParaRPr lang="en-US" sz="1600" dirty="0">
              <a:solidFill>
                <a:srgbClr val="9F9F9F"/>
              </a:solidFill>
              <a:latin typeface="Roboto Slab" pitchFamily="2" charset="0"/>
              <a:ea typeface="Roboto Slab" pitchFamily="2" charset="0"/>
              <a:cs typeface="Arial" panose="020B0604020202020204" pitchFamily="34" charset="0"/>
            </a:endParaRPr>
          </a:p>
        </p:txBody>
      </p:sp>
      <p:sp>
        <p:nvSpPr>
          <p:cNvPr id="8" name="CaixaDeTexto 13">
            <a:extLst>
              <a:ext uri="{FF2B5EF4-FFF2-40B4-BE49-F238E27FC236}">
                <a16:creationId xmlns:a16="http://schemas.microsoft.com/office/drawing/2014/main" id="{B24C7459-4579-1497-9FE9-0963BB36B707}"/>
              </a:ext>
            </a:extLst>
          </p:cNvPr>
          <p:cNvSpPr txBox="1"/>
          <p:nvPr/>
        </p:nvSpPr>
        <p:spPr>
          <a:xfrm>
            <a:off x="298086" y="1038875"/>
            <a:ext cx="2481942" cy="1154162"/>
          </a:xfrm>
          <a:prstGeom prst="rect">
            <a:avLst/>
          </a:prstGeom>
          <a:noFill/>
        </p:spPr>
        <p:txBody>
          <a:bodyPr wrap="square" rtlCol="0">
            <a:spAutoFit/>
          </a:bodyPr>
          <a:lstStyle/>
          <a:p>
            <a:r>
              <a:rPr lang="pt-BR" sz="1400" dirty="0">
                <a:solidFill>
                  <a:srgbClr val="FFC000"/>
                </a:solidFill>
                <a:latin typeface="Roboto Medium" panose="02000000000000000000" pitchFamily="2" charset="0"/>
                <a:ea typeface="Roboto Medium" panose="02000000000000000000" pitchFamily="2" charset="0"/>
                <a:cs typeface="Roboto Light" panose="02000000000000000000" pitchFamily="2" charset="0"/>
              </a:rPr>
              <a:t>Paulo Gama</a:t>
            </a:r>
          </a:p>
          <a:p>
            <a:r>
              <a:rPr lang="pt-BR" sz="1100" dirty="0">
                <a:latin typeface="Roboto Medium" panose="02000000000000000000" pitchFamily="2" charset="0"/>
                <a:ea typeface="Roboto Medium" panose="02000000000000000000" pitchFamily="2" charset="0"/>
                <a:cs typeface="Roboto Light" panose="02000000000000000000" pitchFamily="2" charset="0"/>
              </a:rPr>
              <a:t>Head de Análise Política</a:t>
            </a:r>
          </a:p>
          <a:p>
            <a:endParaRPr lang="pt-BR" sz="1100" dirty="0">
              <a:latin typeface="Roboto Medium" panose="02000000000000000000" pitchFamily="2" charset="0"/>
              <a:ea typeface="Roboto Medium" panose="02000000000000000000" pitchFamily="2" charset="0"/>
              <a:cs typeface="Roboto Light" panose="02000000000000000000" pitchFamily="2" charset="0"/>
            </a:endParaRPr>
          </a:p>
          <a:p>
            <a:endParaRPr lang="pt-BR" sz="1100" dirty="0">
              <a:latin typeface="Roboto Medium" panose="02000000000000000000" pitchFamily="2" charset="0"/>
              <a:ea typeface="Roboto Medium" panose="02000000000000000000" pitchFamily="2" charset="0"/>
              <a:cs typeface="Roboto Light" panose="02000000000000000000" pitchFamily="2" charset="0"/>
            </a:endParaRPr>
          </a:p>
          <a:p>
            <a:endParaRPr lang="pt-BR" sz="1100" dirty="0">
              <a:latin typeface="Roboto Medium" panose="02000000000000000000" pitchFamily="2" charset="0"/>
              <a:ea typeface="Roboto Medium" panose="02000000000000000000" pitchFamily="2" charset="0"/>
              <a:cs typeface="Roboto Light" panose="02000000000000000000" pitchFamily="2" charset="0"/>
            </a:endParaRPr>
          </a:p>
          <a:p>
            <a:endParaRPr lang="en-US" sz="1100" dirty="0">
              <a:latin typeface="Roboto Medium" panose="02000000000000000000" pitchFamily="2" charset="0"/>
              <a:ea typeface="Roboto Medium" panose="02000000000000000000" pitchFamily="2" charset="0"/>
              <a:cs typeface="Roboto Light" panose="02000000000000000000" pitchFamily="2" charset="0"/>
            </a:endParaRPr>
          </a:p>
        </p:txBody>
      </p:sp>
      <p:sp>
        <p:nvSpPr>
          <p:cNvPr id="11" name="CaixaDeTexto 15">
            <a:extLst>
              <a:ext uri="{FF2B5EF4-FFF2-40B4-BE49-F238E27FC236}">
                <a16:creationId xmlns:a16="http://schemas.microsoft.com/office/drawing/2014/main" id="{645ACDD0-1540-F421-A501-57EB96852CD0}"/>
              </a:ext>
            </a:extLst>
          </p:cNvPr>
          <p:cNvSpPr txBox="1"/>
          <p:nvPr/>
        </p:nvSpPr>
        <p:spPr>
          <a:xfrm>
            <a:off x="2789108" y="1516087"/>
            <a:ext cx="2481942" cy="984885"/>
          </a:xfrm>
          <a:prstGeom prst="rect">
            <a:avLst/>
          </a:prstGeom>
          <a:noFill/>
        </p:spPr>
        <p:txBody>
          <a:bodyPr wrap="square" rtlCol="0">
            <a:spAutoFit/>
          </a:bodyPr>
          <a:lstStyle/>
          <a:p>
            <a:endParaRPr lang="pt-BR" sz="1100" dirty="0">
              <a:latin typeface="Roboto Medium" panose="02000000000000000000" pitchFamily="2" charset="0"/>
              <a:ea typeface="Roboto Medium" panose="02000000000000000000" pitchFamily="2" charset="0"/>
              <a:cs typeface="Roboto Light" panose="02000000000000000000" pitchFamily="2" charset="0"/>
            </a:endParaRPr>
          </a:p>
          <a:p>
            <a:r>
              <a:rPr lang="pt-BR" sz="1400" dirty="0">
                <a:solidFill>
                  <a:srgbClr val="FFC000"/>
                </a:solidFill>
                <a:latin typeface="Roboto Medium" panose="02000000000000000000" pitchFamily="2" charset="0"/>
                <a:ea typeface="Roboto Medium" panose="02000000000000000000" pitchFamily="2" charset="0"/>
                <a:cs typeface="Roboto Light" panose="02000000000000000000" pitchFamily="2" charset="0"/>
              </a:rPr>
              <a:t>Débora Santos</a:t>
            </a:r>
          </a:p>
          <a:p>
            <a:r>
              <a:rPr lang="pt-BR" sz="1100" dirty="0">
                <a:latin typeface="Roboto Medium" panose="02000000000000000000" pitchFamily="2" charset="0"/>
                <a:ea typeface="Roboto Medium" panose="02000000000000000000" pitchFamily="2" charset="0"/>
                <a:cs typeface="Roboto Light" panose="02000000000000000000" pitchFamily="2" charset="0"/>
              </a:rPr>
              <a:t>Analista de Poder Judiciário</a:t>
            </a:r>
          </a:p>
          <a:p>
            <a:endParaRPr lang="pt-BR" sz="1100" dirty="0">
              <a:latin typeface="Roboto Medium" panose="02000000000000000000" pitchFamily="2" charset="0"/>
              <a:ea typeface="Roboto Medium" panose="02000000000000000000" pitchFamily="2" charset="0"/>
              <a:cs typeface="Roboto Light" panose="02000000000000000000" pitchFamily="2" charset="0"/>
            </a:endParaRPr>
          </a:p>
          <a:p>
            <a:endParaRPr lang="en-US" sz="1100" dirty="0">
              <a:latin typeface="Roboto Medium" panose="02000000000000000000" pitchFamily="2" charset="0"/>
              <a:ea typeface="Roboto Medium" panose="02000000000000000000" pitchFamily="2" charset="0"/>
              <a:cs typeface="Roboto Light" panose="02000000000000000000" pitchFamily="2" charset="0"/>
            </a:endParaRPr>
          </a:p>
        </p:txBody>
      </p:sp>
      <p:sp>
        <p:nvSpPr>
          <p:cNvPr id="13" name="TextBox 3">
            <a:extLst>
              <a:ext uri="{FF2B5EF4-FFF2-40B4-BE49-F238E27FC236}">
                <a16:creationId xmlns:a16="http://schemas.microsoft.com/office/drawing/2014/main" id="{F92CBEF6-93A3-6F18-9EF6-C363CD57533A}"/>
              </a:ext>
            </a:extLst>
          </p:cNvPr>
          <p:cNvSpPr txBox="1"/>
          <p:nvPr/>
        </p:nvSpPr>
        <p:spPr>
          <a:xfrm>
            <a:off x="94871" y="5071388"/>
            <a:ext cx="11792329" cy="1826141"/>
          </a:xfrm>
          <a:prstGeom prst="rect">
            <a:avLst/>
          </a:prstGeom>
          <a:noFill/>
        </p:spPr>
        <p:txBody>
          <a:bodyPr wrap="square" rtlCol="0">
            <a:spAutoFit/>
          </a:bodyPr>
          <a:lstStyle/>
          <a:p>
            <a:pPr algn="just"/>
            <a:r>
              <a:rPr lang="en-US" sz="1400" baseline="30000" dirty="0">
                <a:solidFill>
                  <a:srgbClr val="9F9F9F"/>
                </a:solidFill>
                <a:latin typeface="Roboto Slab" pitchFamily="2" charset="0"/>
                <a:ea typeface="Roboto Slab" pitchFamily="2" charset="0"/>
              </a:rPr>
              <a:t>This material was prepared by XP </a:t>
            </a:r>
            <a:r>
              <a:rPr lang="en-US" sz="1400" baseline="30000" dirty="0" err="1">
                <a:solidFill>
                  <a:srgbClr val="9F9F9F"/>
                </a:solidFill>
                <a:latin typeface="Roboto Slab" pitchFamily="2" charset="0"/>
                <a:ea typeface="Roboto Slab" pitchFamily="2" charset="0"/>
              </a:rPr>
              <a:t>Investimentos</a:t>
            </a:r>
            <a:r>
              <a:rPr lang="en-US" sz="1400" baseline="30000" dirty="0">
                <a:solidFill>
                  <a:srgbClr val="9F9F9F"/>
                </a:solidFill>
                <a:latin typeface="Roboto Slab" pitchFamily="2" charset="0"/>
                <a:ea typeface="Roboto Slab" pitchFamily="2" charset="0"/>
              </a:rPr>
              <a:t> (“XPI”).</a:t>
            </a:r>
          </a:p>
          <a:p>
            <a:pPr algn="just"/>
            <a:endParaRPr lang="en-US" sz="1400" baseline="30000" dirty="0">
              <a:solidFill>
                <a:srgbClr val="9F9F9F"/>
              </a:solidFill>
              <a:latin typeface="Roboto Slab" pitchFamily="2" charset="0"/>
              <a:ea typeface="Roboto Slab" pitchFamily="2" charset="0"/>
            </a:endParaRPr>
          </a:p>
          <a:p>
            <a:pPr algn="just"/>
            <a:r>
              <a:rPr lang="en-US" sz="1400" baseline="30000" dirty="0">
                <a:solidFill>
                  <a:srgbClr val="9F9F9F"/>
                </a:solidFill>
                <a:latin typeface="Roboto Slab" pitchFamily="2" charset="0"/>
                <a:ea typeface="Roboto Slab" pitchFamily="2" charset="0"/>
              </a:rPr>
              <a:t>XPI and its affiliates, parent, shareholders, directors, officers, employees, and licensors will not be liable (individually, jointly, or severally) to you or any other person as a result of your access, reception, or use of the information contained in this communication.</a:t>
            </a:r>
          </a:p>
          <a:p>
            <a:pPr algn="just"/>
            <a:r>
              <a:rPr lang="en-US" sz="1400" baseline="30000" dirty="0">
                <a:solidFill>
                  <a:srgbClr val="9F9F9F"/>
                </a:solidFill>
                <a:latin typeface="Roboto Slab" pitchFamily="2" charset="0"/>
                <a:ea typeface="Roboto Slab" pitchFamily="2" charset="0"/>
              </a:rPr>
              <a:t> </a:t>
            </a:r>
          </a:p>
          <a:p>
            <a:pPr algn="just"/>
            <a:r>
              <a:rPr lang="en-US" sz="1400" baseline="30000" dirty="0">
                <a:solidFill>
                  <a:srgbClr val="9F9F9F"/>
                </a:solidFill>
                <a:latin typeface="Roboto Slab" pitchFamily="2" charset="0"/>
                <a:ea typeface="Roboto Slab" pitchFamily="2" charset="0"/>
              </a:rPr>
              <a:t>All opinions, projections and estimates constitute the judgment of the author as of the date of transmission and these, plus any other information contained herein, are subject to change without notice. Nothing in this report constitutes a representation that any investment strategy or recommendation contained herein is suitable or appropriate to a recipient’s individual circumstances or otherwise constitutes a personal recommendation.</a:t>
            </a:r>
          </a:p>
          <a:p>
            <a:pPr algn="just"/>
            <a:r>
              <a:rPr lang="en-US" sz="1400" baseline="30000" dirty="0">
                <a:solidFill>
                  <a:srgbClr val="9F9F9F"/>
                </a:solidFill>
                <a:latin typeface="Roboto Slab" pitchFamily="2" charset="0"/>
                <a:ea typeface="Roboto Slab" pitchFamily="2" charset="0"/>
              </a:rPr>
              <a:t> </a:t>
            </a:r>
          </a:p>
          <a:p>
            <a:pPr algn="just"/>
            <a:r>
              <a:rPr lang="en-US" sz="1400" baseline="30000" dirty="0">
                <a:solidFill>
                  <a:srgbClr val="9F9F9F"/>
                </a:solidFill>
                <a:latin typeface="Roboto Slab" pitchFamily="2" charset="0"/>
                <a:ea typeface="Roboto Slab" pitchFamily="2" charset="0"/>
              </a:rPr>
              <a:t>This report is published solely for information purposes, it does not constitute an advertisement and is not to be construed as a solicitation or an offer to buy or sell any securities or related financial instruments. This material (including any attachments) is confidential, may contain proprietary or privileged information and is intended for the named recipient(s) only.</a:t>
            </a:r>
          </a:p>
          <a:p>
            <a:pPr algn="just"/>
            <a:endParaRPr lang="pt-BR" sz="1000" dirty="0">
              <a:solidFill>
                <a:srgbClr val="9F9F9F"/>
              </a:solidFill>
              <a:latin typeface="Roboto Slab" pitchFamily="2" charset="0"/>
              <a:ea typeface="Roboto Slab" pitchFamily="2" charset="0"/>
            </a:endParaRPr>
          </a:p>
        </p:txBody>
      </p:sp>
      <p:sp>
        <p:nvSpPr>
          <p:cNvPr id="2" name="CaixaDeTexto 19">
            <a:extLst>
              <a:ext uri="{FF2B5EF4-FFF2-40B4-BE49-F238E27FC236}">
                <a16:creationId xmlns:a16="http://schemas.microsoft.com/office/drawing/2014/main" id="{F50763A5-6D2D-A352-C275-6C2BA8A868F5}"/>
              </a:ext>
            </a:extLst>
          </p:cNvPr>
          <p:cNvSpPr txBox="1"/>
          <p:nvPr/>
        </p:nvSpPr>
        <p:spPr>
          <a:xfrm>
            <a:off x="298086" y="1683096"/>
            <a:ext cx="2119822" cy="646331"/>
          </a:xfrm>
          <a:prstGeom prst="rect">
            <a:avLst/>
          </a:prstGeom>
          <a:noFill/>
        </p:spPr>
        <p:txBody>
          <a:bodyPr wrap="square" rtlCol="0">
            <a:spAutoFit/>
          </a:bodyPr>
          <a:lstStyle/>
          <a:p>
            <a:r>
              <a:rPr lang="pt-BR" sz="1400" dirty="0">
                <a:solidFill>
                  <a:srgbClr val="FFC000"/>
                </a:solidFill>
                <a:latin typeface="Roboto Medium" panose="02000000000000000000" pitchFamily="2" charset="0"/>
                <a:ea typeface="Roboto Medium" panose="02000000000000000000" pitchFamily="2" charset="0"/>
                <a:cs typeface="Roboto Light" panose="02000000000000000000" pitchFamily="2" charset="0"/>
              </a:rPr>
              <a:t>Júnia Gama</a:t>
            </a:r>
          </a:p>
          <a:p>
            <a:r>
              <a:rPr lang="pt-BR" sz="1100" dirty="0">
                <a:latin typeface="Roboto Medium" panose="02000000000000000000" pitchFamily="2" charset="0"/>
                <a:ea typeface="Roboto Medium" panose="02000000000000000000" pitchFamily="2" charset="0"/>
                <a:cs typeface="Roboto Light" panose="02000000000000000000" pitchFamily="2" charset="0"/>
              </a:rPr>
              <a:t>Analista Política</a:t>
            </a:r>
          </a:p>
          <a:p>
            <a:endParaRPr lang="pt-BR" sz="1100" dirty="0">
              <a:latin typeface="Roboto Medium" panose="02000000000000000000" pitchFamily="2" charset="0"/>
              <a:ea typeface="Roboto Medium" panose="02000000000000000000" pitchFamily="2" charset="0"/>
              <a:cs typeface="Roboto Light" panose="02000000000000000000" pitchFamily="2" charset="0"/>
            </a:endParaRPr>
          </a:p>
        </p:txBody>
      </p:sp>
      <p:sp>
        <p:nvSpPr>
          <p:cNvPr id="5" name="CaixaDeTexto 19">
            <a:extLst>
              <a:ext uri="{FF2B5EF4-FFF2-40B4-BE49-F238E27FC236}">
                <a16:creationId xmlns:a16="http://schemas.microsoft.com/office/drawing/2014/main" id="{C2B7AB46-A938-4C92-75BB-EE546C78AE0C}"/>
              </a:ext>
            </a:extLst>
          </p:cNvPr>
          <p:cNvSpPr txBox="1"/>
          <p:nvPr/>
        </p:nvSpPr>
        <p:spPr>
          <a:xfrm>
            <a:off x="292830" y="2518667"/>
            <a:ext cx="2119822" cy="646331"/>
          </a:xfrm>
          <a:prstGeom prst="rect">
            <a:avLst/>
          </a:prstGeom>
          <a:noFill/>
        </p:spPr>
        <p:txBody>
          <a:bodyPr wrap="square" rtlCol="0">
            <a:spAutoFit/>
          </a:bodyPr>
          <a:lstStyle/>
          <a:p>
            <a:r>
              <a:rPr lang="pt-BR" sz="1400" dirty="0">
                <a:solidFill>
                  <a:srgbClr val="FFC000"/>
                </a:solidFill>
                <a:latin typeface="Roboto Medium" panose="02000000000000000000" pitchFamily="2" charset="0"/>
                <a:ea typeface="Roboto Medium" panose="02000000000000000000" pitchFamily="2" charset="0"/>
                <a:cs typeface="Roboto Light" panose="02000000000000000000" pitchFamily="2" charset="0"/>
              </a:rPr>
              <a:t>Gabriela Mestre</a:t>
            </a:r>
          </a:p>
          <a:p>
            <a:r>
              <a:rPr lang="pt-BR" sz="1100" dirty="0">
                <a:latin typeface="Roboto Medium" panose="02000000000000000000" pitchFamily="2" charset="0"/>
                <a:ea typeface="Roboto Medium" panose="02000000000000000000" pitchFamily="2" charset="0"/>
                <a:cs typeface="Roboto Light" panose="02000000000000000000" pitchFamily="2" charset="0"/>
              </a:rPr>
              <a:t>Analista Política</a:t>
            </a:r>
          </a:p>
          <a:p>
            <a:endParaRPr lang="pt-BR" sz="1100" dirty="0">
              <a:latin typeface="Roboto Medium" panose="02000000000000000000" pitchFamily="2" charset="0"/>
              <a:ea typeface="Roboto Medium" panose="02000000000000000000" pitchFamily="2" charset="0"/>
              <a:cs typeface="Roboto Light" panose="02000000000000000000" pitchFamily="2" charset="0"/>
            </a:endParaRPr>
          </a:p>
        </p:txBody>
      </p:sp>
      <p:sp>
        <p:nvSpPr>
          <p:cNvPr id="7" name="CaixaDeTexto 19">
            <a:extLst>
              <a:ext uri="{FF2B5EF4-FFF2-40B4-BE49-F238E27FC236}">
                <a16:creationId xmlns:a16="http://schemas.microsoft.com/office/drawing/2014/main" id="{F8AD0A68-D2D2-8EA2-4E24-759CC8EF06F3}"/>
              </a:ext>
            </a:extLst>
          </p:cNvPr>
          <p:cNvSpPr txBox="1"/>
          <p:nvPr/>
        </p:nvSpPr>
        <p:spPr>
          <a:xfrm>
            <a:off x="319106" y="3369837"/>
            <a:ext cx="2119822" cy="646331"/>
          </a:xfrm>
          <a:prstGeom prst="rect">
            <a:avLst/>
          </a:prstGeom>
          <a:noFill/>
        </p:spPr>
        <p:txBody>
          <a:bodyPr wrap="square" rtlCol="0">
            <a:spAutoFit/>
          </a:bodyPr>
          <a:lstStyle/>
          <a:p>
            <a:r>
              <a:rPr lang="pt-BR" sz="1400" dirty="0">
                <a:solidFill>
                  <a:srgbClr val="FFC000"/>
                </a:solidFill>
                <a:latin typeface="Roboto Medium" panose="02000000000000000000" pitchFamily="2" charset="0"/>
                <a:ea typeface="Roboto Medium" panose="02000000000000000000" pitchFamily="2" charset="0"/>
                <a:cs typeface="Roboto Light" panose="02000000000000000000" pitchFamily="2" charset="0"/>
              </a:rPr>
              <a:t>Diego Bandeira</a:t>
            </a:r>
          </a:p>
          <a:p>
            <a:r>
              <a:rPr lang="pt-BR" sz="1100" dirty="0">
                <a:latin typeface="Roboto Medium" panose="02000000000000000000" pitchFamily="2" charset="0"/>
                <a:ea typeface="Roboto Medium" panose="02000000000000000000" pitchFamily="2" charset="0"/>
                <a:cs typeface="Roboto Light" panose="02000000000000000000" pitchFamily="2" charset="0"/>
              </a:rPr>
              <a:t>Analista Político</a:t>
            </a:r>
          </a:p>
          <a:p>
            <a:endParaRPr lang="pt-BR" sz="1100" dirty="0">
              <a:latin typeface="Roboto Medium" panose="02000000000000000000" pitchFamily="2" charset="0"/>
              <a:ea typeface="Roboto Medium" panose="02000000000000000000" pitchFamily="2" charset="0"/>
              <a:cs typeface="Roboto Light" panose="02000000000000000000" pitchFamily="2" charset="0"/>
            </a:endParaRPr>
          </a:p>
        </p:txBody>
      </p:sp>
      <p:sp>
        <p:nvSpPr>
          <p:cNvPr id="9" name="CaixaDeTexto 15">
            <a:extLst>
              <a:ext uri="{FF2B5EF4-FFF2-40B4-BE49-F238E27FC236}">
                <a16:creationId xmlns:a16="http://schemas.microsoft.com/office/drawing/2014/main" id="{49945C6C-6C92-2E2C-9DB4-6FBADC200D34}"/>
              </a:ext>
            </a:extLst>
          </p:cNvPr>
          <p:cNvSpPr txBox="1"/>
          <p:nvPr/>
        </p:nvSpPr>
        <p:spPr>
          <a:xfrm>
            <a:off x="2789108" y="2514564"/>
            <a:ext cx="2481942" cy="815608"/>
          </a:xfrm>
          <a:prstGeom prst="rect">
            <a:avLst/>
          </a:prstGeom>
          <a:noFill/>
        </p:spPr>
        <p:txBody>
          <a:bodyPr wrap="square" rtlCol="0">
            <a:spAutoFit/>
          </a:bodyPr>
          <a:lstStyle/>
          <a:p>
            <a:r>
              <a:rPr lang="pt-BR" sz="1400" dirty="0">
                <a:solidFill>
                  <a:srgbClr val="FFC000"/>
                </a:solidFill>
                <a:latin typeface="Roboto Medium" panose="02000000000000000000" pitchFamily="2" charset="0"/>
                <a:ea typeface="Roboto Medium" panose="02000000000000000000" pitchFamily="2" charset="0"/>
                <a:cs typeface="Roboto Light" panose="02000000000000000000" pitchFamily="2" charset="0"/>
              </a:rPr>
              <a:t>Sol Azcune</a:t>
            </a:r>
          </a:p>
          <a:p>
            <a:r>
              <a:rPr lang="pt-BR" sz="1100" dirty="0">
                <a:latin typeface="Roboto Medium" panose="02000000000000000000" pitchFamily="2" charset="0"/>
                <a:ea typeface="Roboto Medium" panose="02000000000000000000" pitchFamily="2" charset="0"/>
                <a:cs typeface="Roboto Light" panose="02000000000000000000" pitchFamily="2" charset="0"/>
              </a:rPr>
              <a:t>Analista de Política Internacional</a:t>
            </a:r>
          </a:p>
          <a:p>
            <a:endParaRPr lang="pt-BR" sz="1100" dirty="0">
              <a:latin typeface="Roboto Medium" panose="02000000000000000000" pitchFamily="2" charset="0"/>
              <a:ea typeface="Roboto Medium" panose="02000000000000000000" pitchFamily="2" charset="0"/>
              <a:cs typeface="Roboto Light" panose="02000000000000000000" pitchFamily="2" charset="0"/>
            </a:endParaRPr>
          </a:p>
          <a:p>
            <a:endParaRPr lang="en-US" sz="1100" dirty="0">
              <a:latin typeface="Roboto Medium" panose="02000000000000000000" pitchFamily="2" charset="0"/>
              <a:ea typeface="Roboto Medium" panose="02000000000000000000" pitchFamily="2" charset="0"/>
              <a:cs typeface="Roboto Light" panose="02000000000000000000" pitchFamily="2" charset="0"/>
            </a:endParaRPr>
          </a:p>
        </p:txBody>
      </p:sp>
    </p:spTree>
    <p:extLst>
      <p:ext uri="{BB962C8B-B14F-4D97-AF65-F5344CB8AC3E}">
        <p14:creationId xmlns:p14="http://schemas.microsoft.com/office/powerpoint/2010/main" val="289992211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6a9157b-bcf3-4eac-b03e-7cf007ba9fdf}" enabled="1" method="Privileged" siteId="{cf56e405-d2b0-4266-b210-aa04636b6161}" contentBits="2" removed="0"/>
</clbl:labelList>
</file>

<file path=docProps/app.xml><?xml version="1.0" encoding="utf-8"?>
<Properties xmlns="http://schemas.openxmlformats.org/officeDocument/2006/extended-properties" xmlns:vt="http://schemas.openxmlformats.org/officeDocument/2006/docPropsVTypes">
  <TotalTime>8087</TotalTime>
  <Words>688</Words>
  <Application>Microsoft Office PowerPoint</Application>
  <PresentationFormat>Widescreen</PresentationFormat>
  <Paragraphs>38</Paragraphs>
  <Slides>3</Slides>
  <Notes>2</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3</vt:i4>
      </vt:variant>
    </vt:vector>
  </HeadingPairs>
  <TitlesOfParts>
    <vt:vector size="11" baseType="lpstr">
      <vt:lpstr>Arial</vt:lpstr>
      <vt:lpstr>Calibri</vt:lpstr>
      <vt:lpstr>Calibri Light</vt:lpstr>
      <vt:lpstr>Roboto </vt:lpstr>
      <vt:lpstr>Roboto Light</vt:lpstr>
      <vt:lpstr>Roboto Medium</vt:lpstr>
      <vt:lpstr>Roboto Slab</vt:lpstr>
      <vt:lpstr>Tema do Office</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Sol Azcune</dc:creator>
  <cp:lastModifiedBy>Diego Bandeira</cp:lastModifiedBy>
  <cp:revision>189</cp:revision>
  <dcterms:created xsi:type="dcterms:W3CDTF">2022-06-30T21:00:32Z</dcterms:created>
  <dcterms:modified xsi:type="dcterms:W3CDTF">2024-05-06T16:18:02Z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6a9157b-bcf3-4eac-b03e-7cf007ba9fdf_Enabled">
    <vt:lpwstr>true</vt:lpwstr>
  </property>
  <property fmtid="{D5CDD505-2E9C-101B-9397-08002B2CF9AE}" pid="3" name="MSIP_Label_e6a9157b-bcf3-4eac-b03e-7cf007ba9fdf_SetDate">
    <vt:lpwstr>2024-04-09T13:28:52Z</vt:lpwstr>
  </property>
  <property fmtid="{D5CDD505-2E9C-101B-9397-08002B2CF9AE}" pid="4" name="MSIP_Label_e6a9157b-bcf3-4eac-b03e-7cf007ba9fdf_Method">
    <vt:lpwstr>Standard</vt:lpwstr>
  </property>
  <property fmtid="{D5CDD505-2E9C-101B-9397-08002B2CF9AE}" pid="5" name="MSIP_Label_e6a9157b-bcf3-4eac-b03e-7cf007ba9fdf_Name">
    <vt:lpwstr>Publica</vt:lpwstr>
  </property>
  <property fmtid="{D5CDD505-2E9C-101B-9397-08002B2CF9AE}" pid="6" name="MSIP_Label_e6a9157b-bcf3-4eac-b03e-7cf007ba9fdf_SiteId">
    <vt:lpwstr>cf56e405-d2b0-4266-b210-aa04636b6161</vt:lpwstr>
  </property>
  <property fmtid="{D5CDD505-2E9C-101B-9397-08002B2CF9AE}" pid="7" name="MSIP_Label_e6a9157b-bcf3-4eac-b03e-7cf007ba9fdf_ActionId">
    <vt:lpwstr>ea51e46d-2a7b-4d6a-a1e6-db3c207a0eee</vt:lpwstr>
  </property>
  <property fmtid="{D5CDD505-2E9C-101B-9397-08002B2CF9AE}" pid="8" name="MSIP_Label_e6a9157b-bcf3-4eac-b03e-7cf007ba9fdf_ContentBits">
    <vt:lpwstr>2</vt:lpwstr>
  </property>
  <property fmtid="{D5CDD505-2E9C-101B-9397-08002B2CF9AE}" pid="9" name="ClassificationContentMarkingFooterLocations">
    <vt:lpwstr>Tema do Office:8</vt:lpwstr>
  </property>
  <property fmtid="{D5CDD505-2E9C-101B-9397-08002B2CF9AE}" pid="10" name="ClassificationContentMarkingFooterText">
    <vt:lpwstr>[ CLASSIFICAÇÃO: PÚBLICA ]</vt:lpwstr>
  </property>
</Properties>
</file>